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87" r:id="rId5"/>
    <p:sldId id="291" r:id="rId6"/>
    <p:sldId id="297" r:id="rId7"/>
    <p:sldId id="300" r:id="rId8"/>
    <p:sldId id="289" r:id="rId9"/>
    <p:sldId id="290" r:id="rId10"/>
    <p:sldId id="295" r:id="rId11"/>
    <p:sldId id="296" r:id="rId12"/>
    <p:sldId id="303" r:id="rId13"/>
    <p:sldId id="277" r:id="rId14"/>
    <p:sldId id="284" r:id="rId15"/>
    <p:sldId id="293" r:id="rId16"/>
    <p:sldId id="294" r:id="rId17"/>
    <p:sldId id="301" r:id="rId18"/>
    <p:sldId id="299" r:id="rId19"/>
    <p:sldId id="298" r:id="rId20"/>
    <p:sldId id="302" r:id="rId21"/>
    <p:sldId id="276" r:id="rId22"/>
  </p:sldIdLst>
  <p:sldSz cx="12601575" cy="7200900"/>
  <p:notesSz cx="6858000" cy="9144000"/>
  <p:defaultTextStyle>
    <a:defPPr>
      <a:defRPr lang="ru-RU"/>
    </a:defPPr>
    <a:lvl1pPr marL="0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259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519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5778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038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6297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1556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6816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2075" algn="l" defTabSz="950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 snapToGrid="0">
      <p:cViewPr>
        <p:scale>
          <a:sx n="95" d="100"/>
          <a:sy n="95" d="100"/>
        </p:scale>
        <p:origin x="708" y="786"/>
      </p:cViewPr>
      <p:guideLst>
        <p:guide orient="horz" pos="2268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19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73781-4EE9-4E09-91FB-E20A0F9F810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A8B4C-8C4C-4416-9C60-286822BEBA2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0583715-0F14-4CFF-A323-985D8ADE68B1}" type="parTrans" cxnId="{4F9A6CF7-88D3-415C-A861-EE9088024848}">
      <dgm:prSet/>
      <dgm:spPr/>
      <dgm:t>
        <a:bodyPr/>
        <a:lstStyle/>
        <a:p>
          <a:endParaRPr lang="ru-RU"/>
        </a:p>
      </dgm:t>
    </dgm:pt>
    <dgm:pt modelId="{7877D5EA-2FCB-43E6-AB6B-22D7E713CBB8}" type="sibTrans" cxnId="{4F9A6CF7-88D3-415C-A861-EE9088024848}">
      <dgm:prSet/>
      <dgm:spPr/>
      <dgm:t>
        <a:bodyPr/>
        <a:lstStyle/>
        <a:p>
          <a:endParaRPr lang="ru-RU"/>
        </a:p>
      </dgm:t>
    </dgm:pt>
    <dgm:pt modelId="{FDDDC4EA-7DB6-4C5E-BE16-38AC56DB99BF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864EF4A-3D25-4A7C-9BF5-49EEFF4BF553}" type="parTrans" cxnId="{B7DA7F81-5F62-41AA-8B12-4595EA2C0E6B}">
      <dgm:prSet/>
      <dgm:spPr/>
      <dgm:t>
        <a:bodyPr/>
        <a:lstStyle/>
        <a:p>
          <a:endParaRPr lang="ru-RU"/>
        </a:p>
      </dgm:t>
    </dgm:pt>
    <dgm:pt modelId="{2042E38A-74D1-4D95-B5F5-377E688F9AA3}" type="sibTrans" cxnId="{B7DA7F81-5F62-41AA-8B12-4595EA2C0E6B}">
      <dgm:prSet/>
      <dgm:spPr/>
      <dgm:t>
        <a:bodyPr/>
        <a:lstStyle/>
        <a:p>
          <a:endParaRPr lang="ru-RU"/>
        </a:p>
      </dgm:t>
    </dgm:pt>
    <dgm:pt modelId="{6B299637-7CC4-400C-98B4-81E2C23D16E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201A5B5-7034-4275-8AD3-FA88B285D3B7}" type="parTrans" cxnId="{6FE4DB36-2DC3-41EB-AE2F-ACCB078C758C}">
      <dgm:prSet/>
      <dgm:spPr/>
      <dgm:t>
        <a:bodyPr/>
        <a:lstStyle/>
        <a:p>
          <a:endParaRPr lang="ru-RU"/>
        </a:p>
      </dgm:t>
    </dgm:pt>
    <dgm:pt modelId="{60E71843-94EC-4088-B086-0669B27968AC}" type="sibTrans" cxnId="{6FE4DB36-2DC3-41EB-AE2F-ACCB078C758C}">
      <dgm:prSet/>
      <dgm:spPr/>
      <dgm:t>
        <a:bodyPr/>
        <a:lstStyle/>
        <a:p>
          <a:endParaRPr lang="ru-RU"/>
        </a:p>
      </dgm:t>
    </dgm:pt>
    <dgm:pt modelId="{63DBD7DE-2AB3-4474-8E25-E40FA64BDFBF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C34A40F-E12D-406F-861E-B8229DC8BF38}" type="parTrans" cxnId="{8E39A17E-AA71-45D9-B884-9FE8F0D6FE04}">
      <dgm:prSet/>
      <dgm:spPr/>
      <dgm:t>
        <a:bodyPr/>
        <a:lstStyle/>
        <a:p>
          <a:endParaRPr lang="ru-RU"/>
        </a:p>
      </dgm:t>
    </dgm:pt>
    <dgm:pt modelId="{B7C55518-FBFD-489C-8FA6-86E12AF361C4}" type="sibTrans" cxnId="{8E39A17E-AA71-45D9-B884-9FE8F0D6FE04}">
      <dgm:prSet/>
      <dgm:spPr/>
      <dgm:t>
        <a:bodyPr/>
        <a:lstStyle/>
        <a:p>
          <a:endParaRPr lang="ru-RU"/>
        </a:p>
      </dgm:t>
    </dgm:pt>
    <dgm:pt modelId="{37C12E6E-8AEE-4C6B-ACE1-39AEF98FCF2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C0C314-B2AA-4BCC-8B71-63058DC0AFEB}" type="parTrans" cxnId="{02369EDE-2705-435E-A06B-7B61438FE532}">
      <dgm:prSet/>
      <dgm:spPr/>
      <dgm:t>
        <a:bodyPr/>
        <a:lstStyle/>
        <a:p>
          <a:endParaRPr lang="ru-RU"/>
        </a:p>
      </dgm:t>
    </dgm:pt>
    <dgm:pt modelId="{E7A0A2AB-BF9E-4102-9369-1A735EBD9098}" type="sibTrans" cxnId="{02369EDE-2705-435E-A06B-7B61438FE532}">
      <dgm:prSet/>
      <dgm:spPr/>
      <dgm:t>
        <a:bodyPr/>
        <a:lstStyle/>
        <a:p>
          <a:endParaRPr lang="ru-RU"/>
        </a:p>
      </dgm:t>
    </dgm:pt>
    <dgm:pt modelId="{BCD52742-BA67-43E4-967E-F200028AD298}">
      <dgm:prSet phldrT="[Текст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DC4CDB-9682-4516-B4F7-FA33703C6A7D}" type="sibTrans" cxnId="{0476DD7F-8DB5-46C6-96D0-A54A35827976}">
      <dgm:prSet/>
      <dgm:spPr/>
      <dgm:t>
        <a:bodyPr/>
        <a:lstStyle/>
        <a:p>
          <a:endParaRPr lang="ru-RU"/>
        </a:p>
      </dgm:t>
    </dgm:pt>
    <dgm:pt modelId="{1AECBCC8-0B6B-4784-8B42-E82F6E78B497}" type="parTrans" cxnId="{0476DD7F-8DB5-46C6-96D0-A54A35827976}">
      <dgm:prSet/>
      <dgm:spPr/>
      <dgm:t>
        <a:bodyPr/>
        <a:lstStyle/>
        <a:p>
          <a:endParaRPr lang="ru-RU"/>
        </a:p>
      </dgm:t>
    </dgm:pt>
    <dgm:pt modelId="{7251E885-906A-45CB-9BEF-25193E7C6D8C}" type="pres">
      <dgm:prSet presAssocID="{87373781-4EE9-4E09-91FB-E20A0F9F81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A028A-F8B0-40F4-805D-DBC69C938C99}" type="pres">
      <dgm:prSet presAssocID="{FB2A8B4C-8C4C-4416-9C60-286822BEBA24}" presName="centerShape" presStyleLbl="node0" presStyleIdx="0" presStyleCnt="1" custScaleX="124407" custScaleY="119915" custLinFactNeighborX="1058" custLinFactNeighborY="-2327"/>
      <dgm:spPr/>
      <dgm:t>
        <a:bodyPr/>
        <a:lstStyle/>
        <a:p>
          <a:endParaRPr lang="ru-RU"/>
        </a:p>
      </dgm:t>
    </dgm:pt>
    <dgm:pt modelId="{09B177E5-E6E5-431D-81FD-36C854A6F96F}" type="pres">
      <dgm:prSet presAssocID="{BCD52742-BA67-43E4-967E-F200028AD2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89F40-0CDC-431A-A8B0-FBCFE54176B1}" type="pres">
      <dgm:prSet presAssocID="{BCD52742-BA67-43E4-967E-F200028AD298}" presName="dummy" presStyleCnt="0"/>
      <dgm:spPr/>
    </dgm:pt>
    <dgm:pt modelId="{FD0277FF-58F8-4BD9-8ADA-F3464685E81F}" type="pres">
      <dgm:prSet presAssocID="{55DC4CDB-9682-4516-B4F7-FA33703C6A7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CA624BC-94ED-4BDA-8586-286DCF5A860A}" type="pres">
      <dgm:prSet presAssocID="{FDDDC4EA-7DB6-4C5E-BE16-38AC56DB99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F0037-8E6B-443D-819D-3A206ADFCC88}" type="pres">
      <dgm:prSet presAssocID="{FDDDC4EA-7DB6-4C5E-BE16-38AC56DB99BF}" presName="dummy" presStyleCnt="0"/>
      <dgm:spPr/>
    </dgm:pt>
    <dgm:pt modelId="{40EE68B1-F063-4AE5-B95D-CEF05AA85593}" type="pres">
      <dgm:prSet presAssocID="{2042E38A-74D1-4D95-B5F5-377E688F9AA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CC6D01F-4F37-4B60-94F2-59108BBF1999}" type="pres">
      <dgm:prSet presAssocID="{37C12E6E-8AEE-4C6B-ACE1-39AEF98FCF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05BD5-71F8-4ACD-8C2D-10AACB7B2F0B}" type="pres">
      <dgm:prSet presAssocID="{37C12E6E-8AEE-4C6B-ACE1-39AEF98FCF2A}" presName="dummy" presStyleCnt="0"/>
      <dgm:spPr/>
    </dgm:pt>
    <dgm:pt modelId="{E92566C2-E287-4D9A-B24E-97BDDA73CCC2}" type="pres">
      <dgm:prSet presAssocID="{E7A0A2AB-BF9E-4102-9369-1A735EBD909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9156FAD-1B5D-462C-B5C0-A22FB4AEBDFC}" type="pres">
      <dgm:prSet presAssocID="{6B299637-7CC4-400C-98B4-81E2C23D16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F7343-843C-4533-B96F-8A20DF48E41C}" type="pres">
      <dgm:prSet presAssocID="{6B299637-7CC4-400C-98B4-81E2C23D16EC}" presName="dummy" presStyleCnt="0"/>
      <dgm:spPr/>
    </dgm:pt>
    <dgm:pt modelId="{35F17206-1EB0-415B-A887-7F46AD582BDC}" type="pres">
      <dgm:prSet presAssocID="{60E71843-94EC-4088-B086-0669B27968AC}" presName="sibTrans" presStyleLbl="sibTrans2D1" presStyleIdx="3" presStyleCnt="5" custLinFactNeighborY="-1240"/>
      <dgm:spPr/>
      <dgm:t>
        <a:bodyPr/>
        <a:lstStyle/>
        <a:p>
          <a:endParaRPr lang="ru-RU"/>
        </a:p>
      </dgm:t>
    </dgm:pt>
    <dgm:pt modelId="{6EEEF911-8EE7-4DE1-A3B9-49C59CFD6796}" type="pres">
      <dgm:prSet presAssocID="{63DBD7DE-2AB3-4474-8E25-E40FA64BDF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468E9-9BA0-4BF6-ACD2-6A901EF34CA9}" type="pres">
      <dgm:prSet presAssocID="{63DBD7DE-2AB3-4474-8E25-E40FA64BDFBF}" presName="dummy" presStyleCnt="0"/>
      <dgm:spPr/>
    </dgm:pt>
    <dgm:pt modelId="{8021B203-F326-4EFE-AF6C-15F28DB89DDE}" type="pres">
      <dgm:prSet presAssocID="{B7C55518-FBFD-489C-8FA6-86E12AF361C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FE4DB36-2DC3-41EB-AE2F-ACCB078C758C}" srcId="{FB2A8B4C-8C4C-4416-9C60-286822BEBA24}" destId="{6B299637-7CC4-400C-98B4-81E2C23D16EC}" srcOrd="3" destOrd="0" parTransId="{0201A5B5-7034-4275-8AD3-FA88B285D3B7}" sibTransId="{60E71843-94EC-4088-B086-0669B27968AC}"/>
    <dgm:cxn modelId="{52C8B865-D87E-46F4-9BFE-5E2833F742A8}" type="presOf" srcId="{60E71843-94EC-4088-B086-0669B27968AC}" destId="{35F17206-1EB0-415B-A887-7F46AD582BDC}" srcOrd="0" destOrd="0" presId="urn:microsoft.com/office/officeart/2005/8/layout/radial6"/>
    <dgm:cxn modelId="{7196EDE0-198C-4908-B916-4931B63AA78C}" type="presOf" srcId="{2042E38A-74D1-4D95-B5F5-377E688F9AA3}" destId="{40EE68B1-F063-4AE5-B95D-CEF05AA85593}" srcOrd="0" destOrd="0" presId="urn:microsoft.com/office/officeart/2005/8/layout/radial6"/>
    <dgm:cxn modelId="{B7DA7F81-5F62-41AA-8B12-4595EA2C0E6B}" srcId="{FB2A8B4C-8C4C-4416-9C60-286822BEBA24}" destId="{FDDDC4EA-7DB6-4C5E-BE16-38AC56DB99BF}" srcOrd="1" destOrd="0" parTransId="{B864EF4A-3D25-4A7C-9BF5-49EEFF4BF553}" sibTransId="{2042E38A-74D1-4D95-B5F5-377E688F9AA3}"/>
    <dgm:cxn modelId="{58D6E9FB-72C9-4620-B65D-3355FCAF8C0D}" type="presOf" srcId="{6B299637-7CC4-400C-98B4-81E2C23D16EC}" destId="{99156FAD-1B5D-462C-B5C0-A22FB4AEBDFC}" srcOrd="0" destOrd="0" presId="urn:microsoft.com/office/officeart/2005/8/layout/radial6"/>
    <dgm:cxn modelId="{0476DD7F-8DB5-46C6-96D0-A54A35827976}" srcId="{FB2A8B4C-8C4C-4416-9C60-286822BEBA24}" destId="{BCD52742-BA67-43E4-967E-F200028AD298}" srcOrd="0" destOrd="0" parTransId="{1AECBCC8-0B6B-4784-8B42-E82F6E78B497}" sibTransId="{55DC4CDB-9682-4516-B4F7-FA33703C6A7D}"/>
    <dgm:cxn modelId="{02369EDE-2705-435E-A06B-7B61438FE532}" srcId="{FB2A8B4C-8C4C-4416-9C60-286822BEBA24}" destId="{37C12E6E-8AEE-4C6B-ACE1-39AEF98FCF2A}" srcOrd="2" destOrd="0" parTransId="{41C0C314-B2AA-4BCC-8B71-63058DC0AFEB}" sibTransId="{E7A0A2AB-BF9E-4102-9369-1A735EBD9098}"/>
    <dgm:cxn modelId="{185A0EFD-F4EF-42E2-8AAA-6BD4EED0D797}" type="presOf" srcId="{FDDDC4EA-7DB6-4C5E-BE16-38AC56DB99BF}" destId="{4CA624BC-94ED-4BDA-8586-286DCF5A860A}" srcOrd="0" destOrd="0" presId="urn:microsoft.com/office/officeart/2005/8/layout/radial6"/>
    <dgm:cxn modelId="{9F2B7DD4-8420-4730-9483-B7128D2F896D}" type="presOf" srcId="{37C12E6E-8AEE-4C6B-ACE1-39AEF98FCF2A}" destId="{FCC6D01F-4F37-4B60-94F2-59108BBF1999}" srcOrd="0" destOrd="0" presId="urn:microsoft.com/office/officeart/2005/8/layout/radial6"/>
    <dgm:cxn modelId="{2F5F8DAC-6BAD-4C26-B5EA-58CB293D37BF}" type="presOf" srcId="{FB2A8B4C-8C4C-4416-9C60-286822BEBA24}" destId="{BB8A028A-F8B0-40F4-805D-DBC69C938C99}" srcOrd="0" destOrd="0" presId="urn:microsoft.com/office/officeart/2005/8/layout/radial6"/>
    <dgm:cxn modelId="{74F13FAD-983C-4428-BB41-F5C4B1A7F916}" type="presOf" srcId="{B7C55518-FBFD-489C-8FA6-86E12AF361C4}" destId="{8021B203-F326-4EFE-AF6C-15F28DB89DDE}" srcOrd="0" destOrd="0" presId="urn:microsoft.com/office/officeart/2005/8/layout/radial6"/>
    <dgm:cxn modelId="{6F0AC1F3-955D-4BF1-B8A9-F8C83BE48E91}" type="presOf" srcId="{87373781-4EE9-4E09-91FB-E20A0F9F8104}" destId="{7251E885-906A-45CB-9BEF-25193E7C6D8C}" srcOrd="0" destOrd="0" presId="urn:microsoft.com/office/officeart/2005/8/layout/radial6"/>
    <dgm:cxn modelId="{74F2C679-786A-44E5-8D18-493C780A1B0E}" type="presOf" srcId="{BCD52742-BA67-43E4-967E-F200028AD298}" destId="{09B177E5-E6E5-431D-81FD-36C854A6F96F}" srcOrd="0" destOrd="0" presId="urn:microsoft.com/office/officeart/2005/8/layout/radial6"/>
    <dgm:cxn modelId="{8E39A17E-AA71-45D9-B884-9FE8F0D6FE04}" srcId="{FB2A8B4C-8C4C-4416-9C60-286822BEBA24}" destId="{63DBD7DE-2AB3-4474-8E25-E40FA64BDFBF}" srcOrd="4" destOrd="0" parTransId="{3C34A40F-E12D-406F-861E-B8229DC8BF38}" sibTransId="{B7C55518-FBFD-489C-8FA6-86E12AF361C4}"/>
    <dgm:cxn modelId="{E3BE9CC3-7FFB-41E3-9A15-0FC3B60F3E5A}" type="presOf" srcId="{63DBD7DE-2AB3-4474-8E25-E40FA64BDFBF}" destId="{6EEEF911-8EE7-4DE1-A3B9-49C59CFD6796}" srcOrd="0" destOrd="0" presId="urn:microsoft.com/office/officeart/2005/8/layout/radial6"/>
    <dgm:cxn modelId="{4F9A6CF7-88D3-415C-A861-EE9088024848}" srcId="{87373781-4EE9-4E09-91FB-E20A0F9F8104}" destId="{FB2A8B4C-8C4C-4416-9C60-286822BEBA24}" srcOrd="0" destOrd="0" parTransId="{60583715-0F14-4CFF-A323-985D8ADE68B1}" sibTransId="{7877D5EA-2FCB-43E6-AB6B-22D7E713CBB8}"/>
    <dgm:cxn modelId="{934A8B55-366F-4105-9F37-39A1CBC70F2C}" type="presOf" srcId="{E7A0A2AB-BF9E-4102-9369-1A735EBD9098}" destId="{E92566C2-E287-4D9A-B24E-97BDDA73CCC2}" srcOrd="0" destOrd="0" presId="urn:microsoft.com/office/officeart/2005/8/layout/radial6"/>
    <dgm:cxn modelId="{54412514-54E0-42CF-BBF2-0DDC19A6E43D}" type="presOf" srcId="{55DC4CDB-9682-4516-B4F7-FA33703C6A7D}" destId="{FD0277FF-58F8-4BD9-8ADA-F3464685E81F}" srcOrd="0" destOrd="0" presId="urn:microsoft.com/office/officeart/2005/8/layout/radial6"/>
    <dgm:cxn modelId="{FC330788-0340-4CEB-BB3F-5A2E3C621826}" type="presParOf" srcId="{7251E885-906A-45CB-9BEF-25193E7C6D8C}" destId="{BB8A028A-F8B0-40F4-805D-DBC69C938C99}" srcOrd="0" destOrd="0" presId="urn:microsoft.com/office/officeart/2005/8/layout/radial6"/>
    <dgm:cxn modelId="{60F6E868-A8C5-4972-9938-C9DD30B32EC1}" type="presParOf" srcId="{7251E885-906A-45CB-9BEF-25193E7C6D8C}" destId="{09B177E5-E6E5-431D-81FD-36C854A6F96F}" srcOrd="1" destOrd="0" presId="urn:microsoft.com/office/officeart/2005/8/layout/radial6"/>
    <dgm:cxn modelId="{9836890D-B0F9-43E4-B8CD-3D59DF3009D3}" type="presParOf" srcId="{7251E885-906A-45CB-9BEF-25193E7C6D8C}" destId="{86489F40-0CDC-431A-A8B0-FBCFE54176B1}" srcOrd="2" destOrd="0" presId="urn:microsoft.com/office/officeart/2005/8/layout/radial6"/>
    <dgm:cxn modelId="{E7C60559-530C-44FF-999D-D41D5A9AA1E9}" type="presParOf" srcId="{7251E885-906A-45CB-9BEF-25193E7C6D8C}" destId="{FD0277FF-58F8-4BD9-8ADA-F3464685E81F}" srcOrd="3" destOrd="0" presId="urn:microsoft.com/office/officeart/2005/8/layout/radial6"/>
    <dgm:cxn modelId="{0A87021C-BF03-4CA5-A0BF-FC0B1F4E637E}" type="presParOf" srcId="{7251E885-906A-45CB-9BEF-25193E7C6D8C}" destId="{4CA624BC-94ED-4BDA-8586-286DCF5A860A}" srcOrd="4" destOrd="0" presId="urn:microsoft.com/office/officeart/2005/8/layout/radial6"/>
    <dgm:cxn modelId="{9872B5A2-B9E1-4378-A219-F863881E59E7}" type="presParOf" srcId="{7251E885-906A-45CB-9BEF-25193E7C6D8C}" destId="{57AF0037-8E6B-443D-819D-3A206ADFCC88}" srcOrd="5" destOrd="0" presId="urn:microsoft.com/office/officeart/2005/8/layout/radial6"/>
    <dgm:cxn modelId="{2B05BA14-88DA-492A-B99E-051630F7229E}" type="presParOf" srcId="{7251E885-906A-45CB-9BEF-25193E7C6D8C}" destId="{40EE68B1-F063-4AE5-B95D-CEF05AA85593}" srcOrd="6" destOrd="0" presId="urn:microsoft.com/office/officeart/2005/8/layout/radial6"/>
    <dgm:cxn modelId="{556A6AB1-84EF-403C-BC50-C36A1C92D125}" type="presParOf" srcId="{7251E885-906A-45CB-9BEF-25193E7C6D8C}" destId="{FCC6D01F-4F37-4B60-94F2-59108BBF1999}" srcOrd="7" destOrd="0" presId="urn:microsoft.com/office/officeart/2005/8/layout/radial6"/>
    <dgm:cxn modelId="{6AE2E965-925E-4939-9874-D8089DD18CBA}" type="presParOf" srcId="{7251E885-906A-45CB-9BEF-25193E7C6D8C}" destId="{C0905BD5-71F8-4ACD-8C2D-10AACB7B2F0B}" srcOrd="8" destOrd="0" presId="urn:microsoft.com/office/officeart/2005/8/layout/radial6"/>
    <dgm:cxn modelId="{2BA7163F-79EF-4155-BE1E-316D441CE2C8}" type="presParOf" srcId="{7251E885-906A-45CB-9BEF-25193E7C6D8C}" destId="{E92566C2-E287-4D9A-B24E-97BDDA73CCC2}" srcOrd="9" destOrd="0" presId="urn:microsoft.com/office/officeart/2005/8/layout/radial6"/>
    <dgm:cxn modelId="{84BD7D91-502A-469E-B0C8-A7986239B3E7}" type="presParOf" srcId="{7251E885-906A-45CB-9BEF-25193E7C6D8C}" destId="{99156FAD-1B5D-462C-B5C0-A22FB4AEBDFC}" srcOrd="10" destOrd="0" presId="urn:microsoft.com/office/officeart/2005/8/layout/radial6"/>
    <dgm:cxn modelId="{86821BAB-D6F4-4CFF-9621-C9FCDBEED970}" type="presParOf" srcId="{7251E885-906A-45CB-9BEF-25193E7C6D8C}" destId="{55AF7343-843C-4533-B96F-8A20DF48E41C}" srcOrd="11" destOrd="0" presId="urn:microsoft.com/office/officeart/2005/8/layout/radial6"/>
    <dgm:cxn modelId="{BBC0915A-F869-4FCB-B2CC-B95540A4FCBD}" type="presParOf" srcId="{7251E885-906A-45CB-9BEF-25193E7C6D8C}" destId="{35F17206-1EB0-415B-A887-7F46AD582BDC}" srcOrd="12" destOrd="0" presId="urn:microsoft.com/office/officeart/2005/8/layout/radial6"/>
    <dgm:cxn modelId="{73F6F038-3667-499D-BD10-EB0E4D273D9D}" type="presParOf" srcId="{7251E885-906A-45CB-9BEF-25193E7C6D8C}" destId="{6EEEF911-8EE7-4DE1-A3B9-49C59CFD6796}" srcOrd="13" destOrd="0" presId="urn:microsoft.com/office/officeart/2005/8/layout/radial6"/>
    <dgm:cxn modelId="{04914E2D-CE56-43A3-B03B-979FE0FD71F1}" type="presParOf" srcId="{7251E885-906A-45CB-9BEF-25193E7C6D8C}" destId="{D80468E9-9BA0-4BF6-ACD2-6A901EF34CA9}" srcOrd="14" destOrd="0" presId="urn:microsoft.com/office/officeart/2005/8/layout/radial6"/>
    <dgm:cxn modelId="{43A48CE3-35AA-45A0-953F-9CC6103EE686}" type="presParOf" srcId="{7251E885-906A-45CB-9BEF-25193E7C6D8C}" destId="{8021B203-F326-4EFE-AF6C-15F28DB89DD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1B203-F326-4EFE-AF6C-15F28DB89DDE}">
      <dsp:nvSpPr>
        <dsp:cNvPr id="0" name=""/>
        <dsp:cNvSpPr/>
      </dsp:nvSpPr>
      <dsp:spPr>
        <a:xfrm>
          <a:off x="1895344" y="690431"/>
          <a:ext cx="4610360" cy="461036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17206-1EB0-415B-A887-7F46AD582BDC}">
      <dsp:nvSpPr>
        <dsp:cNvPr id="0" name=""/>
        <dsp:cNvSpPr/>
      </dsp:nvSpPr>
      <dsp:spPr>
        <a:xfrm>
          <a:off x="1895344" y="633263"/>
          <a:ext cx="4610360" cy="461036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566C2-E287-4D9A-B24E-97BDDA73CCC2}">
      <dsp:nvSpPr>
        <dsp:cNvPr id="0" name=""/>
        <dsp:cNvSpPr/>
      </dsp:nvSpPr>
      <dsp:spPr>
        <a:xfrm>
          <a:off x="1895344" y="690431"/>
          <a:ext cx="4610360" cy="461036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E68B1-F063-4AE5-B95D-CEF05AA85593}">
      <dsp:nvSpPr>
        <dsp:cNvPr id="0" name=""/>
        <dsp:cNvSpPr/>
      </dsp:nvSpPr>
      <dsp:spPr>
        <a:xfrm>
          <a:off x="1895344" y="690431"/>
          <a:ext cx="4610360" cy="461036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277FF-58F8-4BD9-8ADA-F3464685E81F}">
      <dsp:nvSpPr>
        <dsp:cNvPr id="0" name=""/>
        <dsp:cNvSpPr/>
      </dsp:nvSpPr>
      <dsp:spPr>
        <a:xfrm>
          <a:off x="1895344" y="690431"/>
          <a:ext cx="4610360" cy="461036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A028A-F8B0-40F4-805D-DBC69C938C99}">
      <dsp:nvSpPr>
        <dsp:cNvPr id="0" name=""/>
        <dsp:cNvSpPr/>
      </dsp:nvSpPr>
      <dsp:spPr>
        <a:xfrm>
          <a:off x="2928976" y="1619254"/>
          <a:ext cx="2638389" cy="25431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928976" y="1619254"/>
        <a:ext cx="2638389" cy="2543124"/>
      </dsp:txXfrm>
    </dsp:sp>
    <dsp:sp modelId="{09B177E5-E6E5-431D-81FD-36C854A6F96F}">
      <dsp:nvSpPr>
        <dsp:cNvPr id="0" name=""/>
        <dsp:cNvSpPr/>
      </dsp:nvSpPr>
      <dsp:spPr>
        <a:xfrm>
          <a:off x="3458254" y="1604"/>
          <a:ext cx="1484541" cy="14845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458254" y="1604"/>
        <a:ext cx="1484541" cy="1484541"/>
      </dsp:txXfrm>
    </dsp:sp>
    <dsp:sp modelId="{4CA624BC-94ED-4BDA-8586-286DCF5A860A}">
      <dsp:nvSpPr>
        <dsp:cNvPr id="0" name=""/>
        <dsp:cNvSpPr/>
      </dsp:nvSpPr>
      <dsp:spPr>
        <a:xfrm>
          <a:off x="5599783" y="1557516"/>
          <a:ext cx="1484541" cy="14845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599783" y="1557516"/>
        <a:ext cx="1484541" cy="1484541"/>
      </dsp:txXfrm>
    </dsp:sp>
    <dsp:sp modelId="{FCC6D01F-4F37-4B60-94F2-59108BBF1999}">
      <dsp:nvSpPr>
        <dsp:cNvPr id="0" name=""/>
        <dsp:cNvSpPr/>
      </dsp:nvSpPr>
      <dsp:spPr>
        <a:xfrm>
          <a:off x="4781792" y="4075035"/>
          <a:ext cx="1484541" cy="14845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4781792" y="4075035"/>
        <a:ext cx="1484541" cy="1484541"/>
      </dsp:txXfrm>
    </dsp:sp>
    <dsp:sp modelId="{99156FAD-1B5D-462C-B5C0-A22FB4AEBDFC}">
      <dsp:nvSpPr>
        <dsp:cNvPr id="0" name=""/>
        <dsp:cNvSpPr/>
      </dsp:nvSpPr>
      <dsp:spPr>
        <a:xfrm>
          <a:off x="2134716" y="4075035"/>
          <a:ext cx="1484541" cy="14845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134716" y="4075035"/>
        <a:ext cx="1484541" cy="1484541"/>
      </dsp:txXfrm>
    </dsp:sp>
    <dsp:sp modelId="{6EEEF911-8EE7-4DE1-A3B9-49C59CFD6796}">
      <dsp:nvSpPr>
        <dsp:cNvPr id="0" name=""/>
        <dsp:cNvSpPr/>
      </dsp:nvSpPr>
      <dsp:spPr>
        <a:xfrm>
          <a:off x="1316725" y="1557516"/>
          <a:ext cx="1484541" cy="14845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316725" y="1557516"/>
        <a:ext cx="1484541" cy="148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3FCE2-4720-4F98-8DFC-28804838B12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B5A7-A6CB-4B8B-AF3A-FF5FD7CD6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83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B5A7-A6CB-4B8B-AF3A-FF5FD7CD65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B5A7-A6CB-4B8B-AF3A-FF5FD7CD65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197" y="1178481"/>
            <a:ext cx="9451181" cy="2506980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197" y="3782140"/>
            <a:ext cx="9451181" cy="1738550"/>
          </a:xfrm>
        </p:spPr>
        <p:txBody>
          <a:bodyPr/>
          <a:lstStyle>
            <a:lvl1pPr marL="0" indent="0" algn="ctr">
              <a:buNone/>
              <a:defRPr sz="2500"/>
            </a:lvl1pPr>
            <a:lvl2pPr marL="475259" indent="0" algn="ctr">
              <a:buNone/>
              <a:defRPr sz="2100"/>
            </a:lvl2pPr>
            <a:lvl3pPr marL="950519" indent="0" algn="ctr">
              <a:buNone/>
              <a:defRPr sz="1900"/>
            </a:lvl3pPr>
            <a:lvl4pPr marL="1425778" indent="0" algn="ctr">
              <a:buNone/>
              <a:defRPr sz="1700"/>
            </a:lvl4pPr>
            <a:lvl5pPr marL="1901038" indent="0" algn="ctr">
              <a:buNone/>
              <a:defRPr sz="1700"/>
            </a:lvl5pPr>
            <a:lvl6pPr marL="2376297" indent="0" algn="ctr">
              <a:buNone/>
              <a:defRPr sz="1700"/>
            </a:lvl6pPr>
            <a:lvl7pPr marL="2851556" indent="0" algn="ctr">
              <a:buNone/>
              <a:defRPr sz="1700"/>
            </a:lvl7pPr>
            <a:lvl8pPr marL="3326816" indent="0" algn="ctr">
              <a:buNone/>
              <a:defRPr sz="1700"/>
            </a:lvl8pPr>
            <a:lvl9pPr marL="380207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CD5-2155-463A-81A2-CFDFFEE75036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88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9D52-11D3-441B-99F6-DA805FF95A1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48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8002" y="383381"/>
            <a:ext cx="2717215" cy="61024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358" y="383381"/>
            <a:ext cx="7994124" cy="6102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F44-A994-4D1F-AF11-AB058D78836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9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8" y="2236948"/>
            <a:ext cx="10711339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6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CC0-4A2D-4222-9987-B3FBE30DC475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63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3AF5-8963-4669-B9C8-AF96AE612748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5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7" y="4627246"/>
            <a:ext cx="1071133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7" y="3052049"/>
            <a:ext cx="10711339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1591-373E-49F8-99AF-B33751B6184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63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9" y="1680212"/>
            <a:ext cx="556569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0" y="1680212"/>
            <a:ext cx="556569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4ED-4A04-40C1-BEC4-5BD159AFE49A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13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079" y="2283619"/>
            <a:ext cx="5567884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27" y="1611869"/>
            <a:ext cx="557007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7" y="2283619"/>
            <a:ext cx="557007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A09A-FCF5-47D1-889B-4917EFEE9273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42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5D4B-F32F-410E-B111-EC2CE806CB03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0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3AB7-599E-473C-A4E3-809B46DEE24A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604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286702"/>
            <a:ext cx="4145831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6866" y="286704"/>
            <a:ext cx="7044631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1506857"/>
            <a:ext cx="4145831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5259" indent="0">
              <a:buNone/>
              <a:defRPr sz="1200"/>
            </a:lvl2pPr>
            <a:lvl3pPr marL="950519" indent="0">
              <a:buNone/>
              <a:defRPr sz="1000"/>
            </a:lvl3pPr>
            <a:lvl4pPr marL="1425778" indent="0">
              <a:buNone/>
              <a:defRPr sz="900"/>
            </a:lvl4pPr>
            <a:lvl5pPr marL="1901038" indent="0">
              <a:buNone/>
              <a:defRPr sz="900"/>
            </a:lvl5pPr>
            <a:lvl6pPr marL="2376297" indent="0">
              <a:buNone/>
              <a:defRPr sz="900"/>
            </a:lvl6pPr>
            <a:lvl7pPr marL="2851556" indent="0">
              <a:buNone/>
              <a:defRPr sz="900"/>
            </a:lvl7pPr>
            <a:lvl8pPr marL="3326816" indent="0">
              <a:buNone/>
              <a:defRPr sz="900"/>
            </a:lvl8pPr>
            <a:lvl9pPr marL="38020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1DFD-9B29-4A12-8F00-2D5072956E2D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8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2C9D-2AE5-4B16-B614-6B0B38DBCD32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986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997" y="5040630"/>
            <a:ext cx="756094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5259" indent="0">
              <a:buNone/>
              <a:defRPr sz="2900"/>
            </a:lvl2pPr>
            <a:lvl3pPr marL="950519" indent="0">
              <a:buNone/>
              <a:defRPr sz="2500"/>
            </a:lvl3pPr>
            <a:lvl4pPr marL="1425778" indent="0">
              <a:buNone/>
              <a:defRPr sz="2100"/>
            </a:lvl4pPr>
            <a:lvl5pPr marL="1901038" indent="0">
              <a:buNone/>
              <a:defRPr sz="2100"/>
            </a:lvl5pPr>
            <a:lvl6pPr marL="2376297" indent="0">
              <a:buNone/>
              <a:defRPr sz="2100"/>
            </a:lvl6pPr>
            <a:lvl7pPr marL="2851556" indent="0">
              <a:buNone/>
              <a:defRPr sz="2100"/>
            </a:lvl7pPr>
            <a:lvl8pPr marL="3326816" indent="0">
              <a:buNone/>
              <a:defRPr sz="2100"/>
            </a:lvl8pPr>
            <a:lvl9pPr marL="3802075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997" y="5635705"/>
            <a:ext cx="756094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5259" indent="0">
              <a:buNone/>
              <a:defRPr sz="1200"/>
            </a:lvl2pPr>
            <a:lvl3pPr marL="950519" indent="0">
              <a:buNone/>
              <a:defRPr sz="1000"/>
            </a:lvl3pPr>
            <a:lvl4pPr marL="1425778" indent="0">
              <a:buNone/>
              <a:defRPr sz="900"/>
            </a:lvl4pPr>
            <a:lvl5pPr marL="1901038" indent="0">
              <a:buNone/>
              <a:defRPr sz="900"/>
            </a:lvl5pPr>
            <a:lvl6pPr marL="2376297" indent="0">
              <a:buNone/>
              <a:defRPr sz="900"/>
            </a:lvl6pPr>
            <a:lvl7pPr marL="2851556" indent="0">
              <a:buNone/>
              <a:defRPr sz="900"/>
            </a:lvl7pPr>
            <a:lvl8pPr marL="3326816" indent="0">
              <a:buNone/>
              <a:defRPr sz="900"/>
            </a:lvl8pPr>
            <a:lvl9pPr marL="38020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3C2C-D18F-4B5E-BEFB-166332D1ED5E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222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0BB-4775-456D-9C8B-08449F784DBC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6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2" y="288372"/>
            <a:ext cx="2835354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288372"/>
            <a:ext cx="8296037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72A-1BFB-4FEC-859F-0E938E3034F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09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95" y="1795225"/>
            <a:ext cx="10868858" cy="2995374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795" y="4818937"/>
            <a:ext cx="10868858" cy="15751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59AD-EB79-498F-8ADA-DED244B86882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9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358" y="1916906"/>
            <a:ext cx="5355669" cy="456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9548" y="1916906"/>
            <a:ext cx="5355669" cy="456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F9C9-524A-49FD-A62C-ED8AD99FF8A5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1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383382"/>
            <a:ext cx="10868858" cy="1391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8000" y="1765221"/>
            <a:ext cx="5331056" cy="86510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8000" y="2630329"/>
            <a:ext cx="5331056" cy="3868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9547" y="1765221"/>
            <a:ext cx="5357311" cy="86510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9547" y="2630329"/>
            <a:ext cx="5357311" cy="3868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B50-0C48-4BFB-B577-6EEAC4EF015E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5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2C09-D541-46C5-AB2F-19C30D003A7A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25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5B55-6FCC-4324-AC90-7AA31BE30E8B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53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480060"/>
            <a:ext cx="4064336" cy="168021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311" y="1036797"/>
            <a:ext cx="6379547" cy="511730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160270"/>
            <a:ext cx="4064336" cy="4002167"/>
          </a:xfrm>
        </p:spPr>
        <p:txBody>
          <a:bodyPr/>
          <a:lstStyle>
            <a:lvl1pPr marL="0" indent="0">
              <a:buNone/>
              <a:defRPr sz="1700"/>
            </a:lvl1pPr>
            <a:lvl2pPr marL="475259" indent="0">
              <a:buNone/>
              <a:defRPr sz="1500"/>
            </a:lvl2pPr>
            <a:lvl3pPr marL="950519" indent="0">
              <a:buNone/>
              <a:defRPr sz="1200"/>
            </a:lvl3pPr>
            <a:lvl4pPr marL="1425778" indent="0">
              <a:buNone/>
              <a:defRPr sz="1000"/>
            </a:lvl4pPr>
            <a:lvl5pPr marL="1901038" indent="0">
              <a:buNone/>
              <a:defRPr sz="1000"/>
            </a:lvl5pPr>
            <a:lvl6pPr marL="2376297" indent="0">
              <a:buNone/>
              <a:defRPr sz="1000"/>
            </a:lvl6pPr>
            <a:lvl7pPr marL="2851556" indent="0">
              <a:buNone/>
              <a:defRPr sz="1000"/>
            </a:lvl7pPr>
            <a:lvl8pPr marL="3326816" indent="0">
              <a:buNone/>
              <a:defRPr sz="1000"/>
            </a:lvl8pPr>
            <a:lvl9pPr marL="38020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6225-1181-4DA7-BA96-66B1BB32F3D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2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480060"/>
            <a:ext cx="4064336" cy="168021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7311" y="1036797"/>
            <a:ext cx="6379547" cy="5117306"/>
          </a:xfrm>
        </p:spPr>
        <p:txBody>
          <a:bodyPr/>
          <a:lstStyle>
            <a:lvl1pPr marL="0" indent="0">
              <a:buNone/>
              <a:defRPr sz="3300"/>
            </a:lvl1pPr>
            <a:lvl2pPr marL="475259" indent="0">
              <a:buNone/>
              <a:defRPr sz="2900"/>
            </a:lvl2pPr>
            <a:lvl3pPr marL="950519" indent="0">
              <a:buNone/>
              <a:defRPr sz="2500"/>
            </a:lvl3pPr>
            <a:lvl4pPr marL="1425778" indent="0">
              <a:buNone/>
              <a:defRPr sz="2100"/>
            </a:lvl4pPr>
            <a:lvl5pPr marL="1901038" indent="0">
              <a:buNone/>
              <a:defRPr sz="2100"/>
            </a:lvl5pPr>
            <a:lvl6pPr marL="2376297" indent="0">
              <a:buNone/>
              <a:defRPr sz="2100"/>
            </a:lvl6pPr>
            <a:lvl7pPr marL="2851556" indent="0">
              <a:buNone/>
              <a:defRPr sz="2100"/>
            </a:lvl7pPr>
            <a:lvl8pPr marL="3326816" indent="0">
              <a:buNone/>
              <a:defRPr sz="2100"/>
            </a:lvl8pPr>
            <a:lvl9pPr marL="3802075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160270"/>
            <a:ext cx="4064336" cy="4002167"/>
          </a:xfrm>
        </p:spPr>
        <p:txBody>
          <a:bodyPr/>
          <a:lstStyle>
            <a:lvl1pPr marL="0" indent="0">
              <a:buNone/>
              <a:defRPr sz="1700"/>
            </a:lvl1pPr>
            <a:lvl2pPr marL="475259" indent="0">
              <a:buNone/>
              <a:defRPr sz="1500"/>
            </a:lvl2pPr>
            <a:lvl3pPr marL="950519" indent="0">
              <a:buNone/>
              <a:defRPr sz="1200"/>
            </a:lvl3pPr>
            <a:lvl4pPr marL="1425778" indent="0">
              <a:buNone/>
              <a:defRPr sz="1000"/>
            </a:lvl4pPr>
            <a:lvl5pPr marL="1901038" indent="0">
              <a:buNone/>
              <a:defRPr sz="1000"/>
            </a:lvl5pPr>
            <a:lvl6pPr marL="2376297" indent="0">
              <a:buNone/>
              <a:defRPr sz="1000"/>
            </a:lvl6pPr>
            <a:lvl7pPr marL="2851556" indent="0">
              <a:buNone/>
              <a:defRPr sz="1000"/>
            </a:lvl7pPr>
            <a:lvl8pPr marL="3326816" indent="0">
              <a:buNone/>
              <a:defRPr sz="1000"/>
            </a:lvl8pPr>
            <a:lvl9pPr marL="38020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FE5A-8043-4394-B60B-C12E26342E56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4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59" y="383382"/>
            <a:ext cx="10868858" cy="1391841"/>
          </a:xfrm>
          <a:prstGeom prst="rect">
            <a:avLst/>
          </a:prstGeom>
        </p:spPr>
        <p:txBody>
          <a:bodyPr vert="horz" lIns="95052" tIns="47526" rIns="95052" bIns="475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359" y="1916906"/>
            <a:ext cx="10868858" cy="4568905"/>
          </a:xfrm>
          <a:prstGeom prst="rect">
            <a:avLst/>
          </a:prstGeom>
        </p:spPr>
        <p:txBody>
          <a:bodyPr vert="horz" lIns="95052" tIns="47526" rIns="95052" bIns="475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358" y="6674168"/>
            <a:ext cx="2835354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148E-AA49-4987-81F1-E38D02961556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4272" y="6674168"/>
            <a:ext cx="4253032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9863" y="6674168"/>
            <a:ext cx="2835354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A5FC-9F22-4A5F-ABDB-0873B6C56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4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 vert="horz" lIns="95052" tIns="47526" rIns="95052" bIns="475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80212"/>
            <a:ext cx="11341418" cy="4752261"/>
          </a:xfrm>
          <a:prstGeom prst="rect">
            <a:avLst/>
          </a:prstGeom>
        </p:spPr>
        <p:txBody>
          <a:bodyPr vert="horz" lIns="95052" tIns="47526" rIns="95052" bIns="475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78" y="6674169"/>
            <a:ext cx="2940368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CE2A-038D-450A-A0E5-40E7356896AC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38" y="6674169"/>
            <a:ext cx="3990499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6674169"/>
            <a:ext cx="2940368" cy="383381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7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051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45" indent="-356445" algn="l" defTabSz="95051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2297" indent="-297037" algn="l" defTabSz="95051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s://domsigaret.com/userfiles/news/large/501_minzdrav-preduprezhdaet-o-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39" y="207390"/>
            <a:ext cx="349909" cy="349909"/>
          </a:xfrm>
          <a:prstGeom prst="rect">
            <a:avLst/>
          </a:prstGeom>
          <a:noFill/>
        </p:spPr>
      </p:pic>
      <p:pic>
        <p:nvPicPr>
          <p:cNvPr id="5125" name="Picture 5" descr="https://upload.wikimedia.org/wikipedia/commons/2/21/%D0%A4%D0%A4%D0%9E%D0%9C%D0%A1_-_%D0%A4%D0%B5%D0%B4%D0%B5%D1%80%D0%B0%D0%BB%D1%8C%D0%BD%D1%8B%D0%B9_%D1%84%D0%BE%D0%BD%D0%B4_%D0%BE%D0%B1%D1%8F%D0%B7%D0%B0%D1%82%D0%B5%D0%BB%D1%8C%D0%BD%D0%BE%D0%B3%D0%BE_%D0%BC%D0%B5%D0%B4%D0%B8%D1%86%D0%B8%D0%BD%D1%81%D0%BA%D0%BE%D0%B3%D0%BE_%D1%81%D1%82%D1%80%D0%B0%D1%85%D0%BE%D0%B2%D0%B0%D0%BD%D0%B8%D1%8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086" y="245099"/>
            <a:ext cx="341064" cy="341064"/>
          </a:xfrm>
          <a:prstGeom prst="rect">
            <a:avLst/>
          </a:prstGeom>
          <a:noFill/>
        </p:spPr>
      </p:pic>
      <p:pic>
        <p:nvPicPr>
          <p:cNvPr id="5127" name="Picture 7" descr="http://www.uzluga.ru/potrc/%D0%93+%D0%BE%D1%81%D1%83%D0%B4%D0%B0%D1%80%D1%81%D1%82%D0%B2%D0%B5%D0%BD%D0%BD%D0%B0%D1%8F+%D0%BA%D0%BE%D1%80%D0%BF%D0%BE%D1%80%D0%B0%D1%86%D0%B8%D1%8F+%D0%BF%D0%BE+%D0%B0%D1%82%D0%BE%D0%BC%D0%BD%D0%BE%D0%B9+%D1%8D%D0%BD%D0%B5%D1%80%D0%B3%D0%B8%D0%B8+%C2%AB%D1%80%D0%BE%D1%81%D0%B0%D1%82%D0%BE%D0%BC%C2%BBc/342708_html_me38da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9757" y="263949"/>
            <a:ext cx="329701" cy="329701"/>
          </a:xfrm>
          <a:prstGeom prst="rect">
            <a:avLst/>
          </a:prstGeom>
          <a:noFill/>
        </p:spPr>
      </p:pic>
      <p:pic>
        <p:nvPicPr>
          <p:cNvPr id="5129" name="Picture 9" descr="https://im0-tub-ru.yandex.net/i?id=6f20560bd1d636177ef888f4a16a0ecf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419" y="226242"/>
            <a:ext cx="335897" cy="335897"/>
          </a:xfrm>
          <a:prstGeom prst="rect">
            <a:avLst/>
          </a:prstGeom>
          <a:noFill/>
        </p:spPr>
      </p:pic>
      <p:pic>
        <p:nvPicPr>
          <p:cNvPr id="5130" name="Picture 10" descr="E:\Эмблема ТФОМС ВОЛГОГРАДСКОЙ ОБЛАСТ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37555" y="207391"/>
            <a:ext cx="341735" cy="34010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49830" y="232989"/>
            <a:ext cx="17974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Министерство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здравоохранения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39493" y="232989"/>
            <a:ext cx="194193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Комитет здравоохранения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Волгоградской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70563" y="235670"/>
            <a:ext cx="214667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Федеральный фонд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обязательного медицинского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страхования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67556" y="223564"/>
            <a:ext cx="21629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Государственная корпорация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«РОСАТОМ»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66743" y="198590"/>
            <a:ext cx="283483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Государственной учреждение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«Территориальный фонд обязательного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медицинского страхования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Волгоградской области»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961534"/>
            <a:ext cx="12601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308529" y="1768021"/>
            <a:ext cx="77953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СОЗДАНИЕ И ТИРАЖИРОВАНИЕ НОВОЙ МОДЕЛИ МЕДИЦИНСКОЙ ОРГАНИЗАЦИИ, ОКАЗЫВАЮЩЕЙ ПЕРВИЧНУЮ МЕДИКО-САНИТАРНУЮ ПОМОЩЬ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в рамках реализации регионального проекта "Развитие системы первичной медико-санитарной помощи"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1055802"/>
            <a:ext cx="12601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039" y="1329419"/>
            <a:ext cx="2482644" cy="21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3986935"/>
              </p:ext>
            </p:extLst>
          </p:nvPr>
        </p:nvGraphicFramePr>
        <p:xfrm>
          <a:off x="976393" y="4054660"/>
          <a:ext cx="11127486" cy="16459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378631">
                  <a:extLst>
                    <a:ext uri="{9D8B030D-6E8A-4147-A177-3AD203B41FA5}">
                      <a16:colId xmlns:a16="http://schemas.microsoft.com/office/drawing/2014/main" xmlns="" val="2318950505"/>
                    </a:ext>
                  </a:extLst>
                </a:gridCol>
                <a:gridCol w="7748855">
                  <a:extLst>
                    <a:ext uri="{9D8B030D-6E8A-4147-A177-3AD203B41FA5}">
                      <a16:colId xmlns:a16="http://schemas.microsoft.com/office/drawing/2014/main" xmlns="" val="717636728"/>
                    </a:ext>
                  </a:extLst>
                </a:gridCol>
              </a:tblGrid>
              <a:tr h="416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Даниловская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9294054"/>
                  </a:ext>
                </a:extLst>
              </a:tr>
              <a:tr h="201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Руководитель медицинской организации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Шинкаренко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Людмила Васильевна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8904007"/>
                  </a:ext>
                </a:extLst>
              </a:tr>
              <a:tr h="201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Докладчик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Прудникова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Петровна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07459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6736" y="6276985"/>
            <a:ext cx="2355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Волгоград, 2019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6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3 Организация системы навигации в поликлинике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909920"/>
              </p:ext>
            </p:extLst>
          </p:nvPr>
        </p:nvGraphicFramePr>
        <p:xfrm>
          <a:off x="1249489" y="858311"/>
          <a:ext cx="10629224" cy="53082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778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</a:tblGrid>
              <a:tr h="189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Основные мероприятия, которые предстоит выполнить в рамках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 РЕАЛИЗАЦИИ РАБОТ (МЕРОПРИЯТИЙ) (Календарные недели) Реализация проекта не более 26 недель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ЭТАП 1. Открытие и подготовка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2. Диагностика и целевое состояние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3. Выполнение плана работ по достижению целевого состояния процесса (внедрение улучшений)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Сбор и анализ проблем и предложений от пациентов, медперсонала и проведение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фотофиксации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Определение наиболее проблемных процессов.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Картирование и анализ текущего состояния проблемных процессов с применением инструментов бережливого производства.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карты потока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оперативного плана работ по достижению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Выделение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Обучение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Оснащение кабинета медицинской профилактики телефонной связью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4. Закрепление результатов и закрытие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20823238" y="6330950"/>
            <a:ext cx="152400" cy="14809788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5400000" flipH="1">
            <a:off x="21523325" y="17516475"/>
            <a:ext cx="1122363" cy="1495425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5400000" flipH="1">
            <a:off x="23298150" y="20246975"/>
            <a:ext cx="636588" cy="51276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 flipH="1">
            <a:off x="22482175" y="18911888"/>
            <a:ext cx="660400" cy="93821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5400000" flipH="1">
            <a:off x="20869275" y="16786225"/>
            <a:ext cx="1449388" cy="149701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AutoShape 90"/>
          <p:cNvSpPr>
            <a:spLocks noChangeArrowheads="1"/>
          </p:cNvSpPr>
          <p:nvPr/>
        </p:nvSpPr>
        <p:spPr bwMode="auto">
          <a:xfrm>
            <a:off x="23490238" y="20539075"/>
            <a:ext cx="234950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22963188" y="19396075"/>
            <a:ext cx="236537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3828375" y="6319838"/>
            <a:ext cx="153988" cy="14809787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rot="5400000" flipH="1">
            <a:off x="4007846" y="1121820"/>
            <a:ext cx="861582" cy="876326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5400000" flipH="1">
            <a:off x="5256728" y="1193835"/>
            <a:ext cx="853017" cy="14520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5400000" flipH="1">
            <a:off x="8587464" y="4033960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 rot="5400000" flipH="1">
            <a:off x="6634125" y="2029391"/>
            <a:ext cx="861583" cy="131130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 rot="5400000" flipH="1">
            <a:off x="7360128" y="2543728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 rot="5400000" flipH="1">
            <a:off x="7690328" y="2974519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5400000" flipH="1">
            <a:off x="7977864" y="331318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5400000" flipH="1">
            <a:off x="10517530" y="4412154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8370888" y="371877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 flipH="1">
            <a:off x="9107138" y="4424433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5400000" flipH="1">
            <a:off x="10552972" y="4670880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13138" y="169932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err="1" smtClean="0">
                <a:solidFill>
                  <a:srgbClr val="002060"/>
                </a:solidFill>
              </a:rPr>
              <a:t>Фотофиксация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результатов завершенных проектов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721451"/>
              </p:ext>
            </p:extLst>
          </p:nvPr>
        </p:nvGraphicFramePr>
        <p:xfrm>
          <a:off x="1250829" y="892054"/>
          <a:ext cx="11144371" cy="49723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90238">
                  <a:extLst>
                    <a:ext uri="{9D8B030D-6E8A-4147-A177-3AD203B41FA5}">
                      <a16:colId xmlns:a16="http://schemas.microsoft.com/office/drawing/2014/main" xmlns="" val="1601217931"/>
                    </a:ext>
                  </a:extLst>
                </a:gridCol>
                <a:gridCol w="5554133">
                  <a:extLst>
                    <a:ext uri="{9D8B030D-6E8A-4147-A177-3AD203B41FA5}">
                      <a16:colId xmlns:a16="http://schemas.microsoft.com/office/drawing/2014/main" xmlns="" val="2511186283"/>
                    </a:ext>
                  </a:extLst>
                </a:gridCol>
              </a:tblGrid>
              <a:tr h="445679"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2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Было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Стало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5202"/>
                  </a:ext>
                </a:extLst>
              </a:tr>
              <a:tr h="415417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297381"/>
                  </a:ext>
                </a:extLst>
              </a:tr>
            </a:tbl>
          </a:graphicData>
        </a:graphic>
      </p:graphicFrame>
      <p:pic>
        <p:nvPicPr>
          <p:cNvPr id="11" name="Рисунок 10" descr="WhatsApp Image 2019-10-28 at 16.11.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860" y="2187460"/>
            <a:ext cx="5108240" cy="28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4 </a:t>
            </a:r>
            <a:r>
              <a:rPr lang="ru-RU" sz="1800" dirty="0" smtClean="0">
                <a:solidFill>
                  <a:srgbClr val="002060"/>
                </a:solidFill>
              </a:rPr>
              <a:t>Оптимизация системы выписки льготных препаратов</a:t>
            </a:r>
          </a:p>
          <a:p>
            <a:pPr algn="r"/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7600"/>
              </p:ext>
            </p:extLst>
          </p:nvPr>
        </p:nvGraphicFramePr>
        <p:xfrm>
          <a:off x="1338942" y="936170"/>
          <a:ext cx="5338288" cy="27824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973"/>
                <a:gridCol w="198101"/>
                <a:gridCol w="655858"/>
                <a:gridCol w="136544"/>
                <a:gridCol w="1003382"/>
                <a:gridCol w="1186543"/>
                <a:gridCol w="187283"/>
                <a:gridCol w="1188604"/>
              </a:tblGrid>
              <a:tr h="2867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ОБЩИЕ ДАННЫЕ: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Заказчик: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Главный врач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Шинкаренко</a:t>
                      </a:r>
                      <a:r>
                        <a:rPr lang="ru-RU" sz="1200" u="none" strike="noStrike" dirty="0" smtClean="0">
                          <a:effectLst/>
                        </a:rPr>
                        <a:t> Л.В.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Процесс: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5051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Оптимизация системы выписки льготных препаратов</a:t>
                      </a: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Границы процесса</a:t>
                      </a:r>
                      <a:r>
                        <a:rPr lang="ru-RU" sz="1000" u="none" strike="noStrike" dirty="0" smtClean="0">
                          <a:effectLst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Начало: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Окончание: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Лидер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Оператор ЭВМ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Быкадорова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Н.В.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Кросфункциональная</a:t>
                      </a:r>
                      <a:r>
                        <a:rPr lang="ru-RU" sz="1000" u="none" strike="noStrike" dirty="0">
                          <a:effectLst/>
                        </a:rPr>
                        <a:t> команда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Руководитель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Заведующая поликлиникой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Прудникова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Администратор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Заместитель главного врача по КЭР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Гудкова Е.Н.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9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визуализац.и</a:t>
                      </a:r>
                      <a:r>
                        <a:rPr lang="ru-RU" sz="1000" u="none" strike="noStrike" dirty="0">
                          <a:effectLst/>
                        </a:rPr>
                        <a:t> инф.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Статистик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Войнова</a:t>
                      </a:r>
                      <a:r>
                        <a:rPr lang="ru-RU" sz="1000" u="none" strike="noStrike" dirty="0" smtClean="0">
                          <a:effectLst/>
                        </a:rPr>
                        <a:t> Е.И.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5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стандартизацию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Заведующий хозяйством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Максаков О.Г.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Член </a:t>
                      </a:r>
                      <a:r>
                        <a:rPr lang="ru-RU" sz="1000" u="none" strike="noStrike" dirty="0" smtClean="0">
                          <a:effectLst/>
                        </a:rPr>
                        <a:t>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Старшая 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Чумакова С.В.)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Врач-невролог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(Крамарова О.О.)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marL="0" marR="0" indent="0" algn="l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кастелянша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(Короткова И.В.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3696558"/>
              </p:ext>
            </p:extLst>
          </p:nvPr>
        </p:nvGraphicFramePr>
        <p:xfrm>
          <a:off x="6905852" y="1027522"/>
          <a:ext cx="5519332" cy="25201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8794"/>
                <a:gridCol w="636846"/>
                <a:gridCol w="636846"/>
                <a:gridCol w="636846"/>
              </a:tblGrid>
              <a:tr h="2248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цели (критерий Новой модели), ед.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Значение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Текущее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Снизить время ожидания выписки рецепта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1час-2 дня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1ч- 4 часа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10-30 мин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6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отдельного потока пациентов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5-6 чел/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нед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8411336"/>
              </p:ext>
            </p:extLst>
          </p:nvPr>
        </p:nvGraphicFramePr>
        <p:xfrm>
          <a:off x="6850002" y="3772505"/>
          <a:ext cx="5494867" cy="26940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41"/>
                <a:gridCol w="3949658"/>
                <a:gridCol w="1333868"/>
              </a:tblGrid>
              <a:tr h="25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контрольной точки (события)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Открытие и подготовка проекта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77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*сформирован пакет распорядительных документов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*оформлен стенд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Диагностика и целевое состояние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22.04.19-18.05.19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*разработана карта текущего состояния процесса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*выявлены и проанализированы проблемы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30.05.19-13.05.19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*разработана карта целевого состояния процесса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14.05.19-21.05.19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*разработан план мероприятий по достижению целевого сотояния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*утвержден паспорт проекта. Проведен Kick-off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Выполнение плана работ по достижению целевого состояния процесса (внедрение улучшений)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24.05.19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*достигнуто целевое состояние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Мониторинг устойчивости улучшений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1.10.19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*разработан стандарт процесса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Закрытие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804854"/>
              </p:ext>
            </p:extLst>
          </p:nvPr>
        </p:nvGraphicFramePr>
        <p:xfrm>
          <a:off x="1293293" y="5470474"/>
          <a:ext cx="5269583" cy="14709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69583"/>
              </a:tblGrid>
              <a:tr h="401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ПЛАНИРУЕМЫЕ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ЭФФЕКТЫ</a:t>
                      </a:r>
                      <a:r>
                        <a:rPr lang="ru-RU" sz="1800" u="none" strike="noStrike" dirty="0">
                          <a:effectLst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Оптимизация системы выписки льготных рецептов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Снижение времени пребывания посетителей в поликлинике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уменьшение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возврата пациента по потоку до 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Сокращение времени  получение рецептурного бланка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259392"/>
              </p:ext>
            </p:extLst>
          </p:nvPr>
        </p:nvGraphicFramePr>
        <p:xfrm>
          <a:off x="1336835" y="4006950"/>
          <a:ext cx="5278050" cy="12339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78050"/>
              </a:tblGrid>
              <a:tr h="31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ОБОСНОВАНИЕ ПРОЕКТА: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 </a:t>
                      </a:r>
                      <a:r>
                        <a:rPr lang="ru-RU" sz="1200" u="none" strike="noStrike" dirty="0" smtClean="0">
                          <a:effectLst/>
                        </a:rPr>
                        <a:t>Долгое ожидание выписки рецепта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2. </a:t>
                      </a:r>
                      <a:r>
                        <a:rPr lang="ru-RU" sz="1200" u="none" strike="noStrike" dirty="0" smtClean="0">
                          <a:effectLst/>
                        </a:rPr>
                        <a:t>Нахождение пациентов в общей очереди записи к терапевту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1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4 </a:t>
            </a:r>
            <a:r>
              <a:rPr lang="ru-RU" sz="1800" dirty="0" smtClean="0">
                <a:solidFill>
                  <a:srgbClr val="002060"/>
                </a:solidFill>
              </a:rPr>
              <a:t>Оптимизация системы выписки льготных препаратов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4517187"/>
              </p:ext>
            </p:extLst>
          </p:nvPr>
        </p:nvGraphicFramePr>
        <p:xfrm>
          <a:off x="1249489" y="858311"/>
          <a:ext cx="10629224" cy="53082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778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</a:tblGrid>
              <a:tr h="189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Основные мероприятия, которые предстоит выполнить в рамках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 РЕАЛИЗАЦИИ РАБОТ (МЕРОПРИЯТИЙ) (Календарные недели) Реализация проекта не более 26 недель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ЭТАП 1. Открытие и подготовка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2. Диагностика и целевое состояние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3. Выполнение плана работ по достижению целевого состояния процесса (внедрение улучшений)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Сбор и анализ проблем и предложений от пациентов, медперсонала и проведение фотофиксации. Определение наиболее проблемных процессов.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Картирование и анализ текущего состояния проблемных процессов с применением инструментов бережливого производства.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Составление карты потока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Составление оперативного плана работ по достижению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Выделение часов приема пациентов для выписки льготных препаратов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Корректировка составленного графика на основании загруженности участковой службы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Информирование пациентов о времени приема пациентов посредством сайта ЛПУ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4. Закрепление результатов и закрытие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20823238" y="6330950"/>
            <a:ext cx="152400" cy="14809788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5400000" flipH="1">
            <a:off x="21523325" y="17516475"/>
            <a:ext cx="1122363" cy="1495425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5400000" flipH="1">
            <a:off x="23298150" y="20246975"/>
            <a:ext cx="636588" cy="51276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 flipH="1">
            <a:off x="22482175" y="18911888"/>
            <a:ext cx="660400" cy="93821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5400000" flipH="1">
            <a:off x="20869275" y="16786225"/>
            <a:ext cx="1449388" cy="149701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AutoShape 90"/>
          <p:cNvSpPr>
            <a:spLocks noChangeArrowheads="1"/>
          </p:cNvSpPr>
          <p:nvPr/>
        </p:nvSpPr>
        <p:spPr bwMode="auto">
          <a:xfrm>
            <a:off x="23490238" y="20539075"/>
            <a:ext cx="234950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22963188" y="19396075"/>
            <a:ext cx="236537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3828375" y="6319838"/>
            <a:ext cx="153988" cy="14809787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rot="5400000" flipH="1">
            <a:off x="4007846" y="1121820"/>
            <a:ext cx="861582" cy="876326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5400000" flipH="1">
            <a:off x="5256728" y="1193835"/>
            <a:ext cx="853017" cy="14520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5400000" flipH="1">
            <a:off x="8587464" y="4033960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 rot="5400000" flipH="1">
            <a:off x="6634125" y="2029391"/>
            <a:ext cx="861583" cy="131130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 rot="5400000" flipH="1">
            <a:off x="7360128" y="2543728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 rot="5400000" flipH="1">
            <a:off x="7690328" y="2974519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5400000" flipH="1">
            <a:off x="7977864" y="331318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5400000" flipH="1">
            <a:off x="10517530" y="4412154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8370888" y="371877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 flipH="1">
            <a:off x="9107138" y="4424433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5400000" flipH="1">
            <a:off x="10552972" y="4702777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5 Оптимизация работы регистратуры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750890"/>
              </p:ext>
            </p:extLst>
          </p:nvPr>
        </p:nvGraphicFramePr>
        <p:xfrm>
          <a:off x="6905852" y="1027522"/>
          <a:ext cx="5519332" cy="25497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8794"/>
                <a:gridCol w="636846"/>
                <a:gridCol w="636846"/>
                <a:gridCol w="636846"/>
              </a:tblGrid>
              <a:tr h="2248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цели (критерий Новой модели), ед.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Значение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Текущее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Снизить время поиска карт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2-10 мин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2-10 мин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1-3 минуты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Снизить время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о</a:t>
                      </a:r>
                      <a:r>
                        <a:rPr lang="ru-RU" sz="1000" u="none" strike="noStrike" dirty="0" smtClean="0">
                          <a:effectLst/>
                        </a:rPr>
                        <a:t>жидания очереди в регистратуре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2-30 мин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2-10 мин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1-3 минуты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68282"/>
              </p:ext>
            </p:extLst>
          </p:nvPr>
        </p:nvGraphicFramePr>
        <p:xfrm>
          <a:off x="6926202" y="3674534"/>
          <a:ext cx="5494867" cy="2846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41"/>
                <a:gridCol w="3949658"/>
                <a:gridCol w="1333868"/>
              </a:tblGrid>
              <a:tr h="25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контрольной точки (события)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Открытие и подготовка проекта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*сформирован пакет распорядительных документов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*оформлен стенд 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Диагностика и целевое состояние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22.04.19-18.05.19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текущего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*выявлены и проанализированы проблемы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30.05.19-13.05.19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целевого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14.05.19-21.05.19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план мероприятий по достижению целевого состояния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*утвержден паспорт проекта. Проведен Kick-off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Выполнение плана работ по достижению целевого состояния процесса (внедрение улучшений)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24.05.19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*достигнуто целевое состояние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Мониторинг устойчивости улучшений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стандарт процесса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1.10.19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Закрытие проекта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*проект закрыт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948526"/>
              </p:ext>
            </p:extLst>
          </p:nvPr>
        </p:nvGraphicFramePr>
        <p:xfrm>
          <a:off x="1325950" y="5056817"/>
          <a:ext cx="5269583" cy="14709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69583"/>
              </a:tblGrid>
              <a:tr h="401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ПЛАНИРУЕМЫЕ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ЭФФЕКТЫ</a:t>
                      </a:r>
                      <a:r>
                        <a:rPr lang="ru-RU" sz="1800" u="none" strike="noStrike" dirty="0">
                          <a:effectLst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Ускорить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время поиска амбулаторных карт.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Снижение времени </a:t>
                      </a:r>
                      <a:r>
                        <a:rPr lang="ru-RU" sz="1200" u="none" strike="noStrike" dirty="0" smtClean="0">
                          <a:effectLst/>
                        </a:rPr>
                        <a:t>нахождения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пациента у окна регистратуры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976347"/>
              </p:ext>
            </p:extLst>
          </p:nvPr>
        </p:nvGraphicFramePr>
        <p:xfrm>
          <a:off x="1325950" y="3702150"/>
          <a:ext cx="5278050" cy="12339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78050"/>
              </a:tblGrid>
              <a:tr h="31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ОБОСНОВАНИЕ ПРОЕКТА: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 Долгий поиск карточек в регистратуре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2. Долгое ожидание в очереди посетителей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3. Отсутствие вспомогательных механизмов поиска в картотеке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7600"/>
              </p:ext>
            </p:extLst>
          </p:nvPr>
        </p:nvGraphicFramePr>
        <p:xfrm>
          <a:off x="1338942" y="809170"/>
          <a:ext cx="5338288" cy="26300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973"/>
                <a:gridCol w="198101"/>
                <a:gridCol w="655858"/>
                <a:gridCol w="136544"/>
                <a:gridCol w="1003382"/>
                <a:gridCol w="1186543"/>
                <a:gridCol w="187283"/>
                <a:gridCol w="1188604"/>
              </a:tblGrid>
              <a:tr h="2867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ОБЩИЕ ДАННЫЕ: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Заказчик: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Главный врач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Шинкаренко</a:t>
                      </a:r>
                      <a:r>
                        <a:rPr lang="ru-RU" sz="1200" u="none" strike="noStrike" dirty="0" smtClean="0">
                          <a:effectLst/>
                        </a:rPr>
                        <a:t> Л.В.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Процесс: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5051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Оптимизация работы 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регистратуры в части </a:t>
                      </a:r>
                      <a:r>
                        <a:rPr lang="ru-RU" altLang="ru-RU" sz="1000" b="1" dirty="0" err="1" smtClean="0">
                          <a:solidFill>
                            <a:srgbClr val="002060"/>
                          </a:solidFill>
                        </a:rPr>
                        <a:t>ускория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 поиска амбулаторной карты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Границы </a:t>
                      </a:r>
                      <a:r>
                        <a:rPr lang="ru-RU" sz="1000" u="none" strike="noStrike" dirty="0" smtClean="0">
                          <a:effectLst/>
                        </a:rPr>
                        <a:t>процесса :от обращения пациента 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в регистратуру до направления в кабинет к врачу.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Начало: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Окончание: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Лидер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Медицинский регистратор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Калинина О.Д.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Кросфункциональная</a:t>
                      </a:r>
                      <a:r>
                        <a:rPr lang="ru-RU" sz="1000" u="none" strike="noStrike" dirty="0">
                          <a:effectLst/>
                        </a:rPr>
                        <a:t> команда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Руководитель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Заведующая поликлиникой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Прудникова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Администратор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Заместитель главного врача по КЭР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Гудкова Е.Н.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9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визуализац.и</a:t>
                      </a:r>
                      <a:r>
                        <a:rPr lang="ru-RU" sz="1000" u="none" strike="noStrike" dirty="0">
                          <a:effectLst/>
                        </a:rPr>
                        <a:t> инф.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Статистик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Войнова</a:t>
                      </a:r>
                      <a:r>
                        <a:rPr lang="ru-RU" sz="1000" u="none" strike="noStrike" dirty="0" smtClean="0">
                          <a:effectLst/>
                        </a:rPr>
                        <a:t> Е.И.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5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стандартизацию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Заведующий хозяйством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Максаков О.Г.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Член </a:t>
                      </a:r>
                      <a:r>
                        <a:rPr lang="ru-RU" sz="1000" u="none" strike="noStrike" dirty="0" smtClean="0">
                          <a:effectLst/>
                        </a:rPr>
                        <a:t>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Старшая 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Чумакова С.В.)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Главный экономист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Шевченко П.А.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Медицинский регистратор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Калинина О.Д.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93428" y="138223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Проект 5 Оптимизация работы регистратуры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909920"/>
              </p:ext>
            </p:extLst>
          </p:nvPr>
        </p:nvGraphicFramePr>
        <p:xfrm>
          <a:off x="1249489" y="858311"/>
          <a:ext cx="10629224" cy="53082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778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</a:tblGrid>
              <a:tr h="189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Основные мероприятия, которые предстоит выполнить в рамках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 РЕАЛИЗАЦИИ РАБОТ (МЕРОПРИЯТИЙ) (Календарные недели) Реализация проекта не более 26 недель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ЭТАП 1. Открытие и подготовка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2. Диагностика и целевое состояние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3. Выполнение плана работ по достижению целевого состояния процесса (внедрение улучшений)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Сбор и анализ проблем и предложений от пациентов, медперсонала и проведение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фотофиксации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Определение наиболее проблемных процессов.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Картирование и анализ текущего состояния проблемных процессов с применением инструментов бережливого производства.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карты потока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оперативного плана работ по достижению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Выделение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Обучение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Оснащение кабинета медицинской профилактики телефонной связью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4. Закрепление результатов и закрытие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20823238" y="6330950"/>
            <a:ext cx="152400" cy="14809788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5400000" flipH="1">
            <a:off x="21523325" y="17516475"/>
            <a:ext cx="1122363" cy="1495425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5400000" flipH="1">
            <a:off x="23298150" y="20246975"/>
            <a:ext cx="636588" cy="51276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 flipH="1">
            <a:off x="22482175" y="18911888"/>
            <a:ext cx="660400" cy="93821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5400000" flipH="1">
            <a:off x="20869275" y="16786225"/>
            <a:ext cx="1449388" cy="149701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AutoShape 90"/>
          <p:cNvSpPr>
            <a:spLocks noChangeArrowheads="1"/>
          </p:cNvSpPr>
          <p:nvPr/>
        </p:nvSpPr>
        <p:spPr bwMode="auto">
          <a:xfrm>
            <a:off x="23490238" y="20539075"/>
            <a:ext cx="234950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22963188" y="19396075"/>
            <a:ext cx="236537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3828375" y="6319838"/>
            <a:ext cx="153988" cy="14809787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rot="5400000" flipH="1">
            <a:off x="4007846" y="1121820"/>
            <a:ext cx="861582" cy="876326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5400000" flipH="1">
            <a:off x="5256728" y="1193835"/>
            <a:ext cx="853017" cy="14520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5400000" flipH="1">
            <a:off x="8566199" y="3938267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 rot="5400000" flipH="1">
            <a:off x="6634125" y="2029391"/>
            <a:ext cx="861583" cy="131130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 rot="5400000" flipH="1">
            <a:off x="7360128" y="2543728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 rot="5400000" flipH="1">
            <a:off x="7690328" y="2974519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5400000" flipH="1">
            <a:off x="7977864" y="331318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5400000" flipH="1">
            <a:off x="10517530" y="4273931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8360255" y="3548654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 flipH="1">
            <a:off x="9128403" y="430747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5400000" flipH="1">
            <a:off x="10542339" y="4660247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13138" y="169932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err="1" smtClean="0">
                <a:solidFill>
                  <a:srgbClr val="002060"/>
                </a:solidFill>
              </a:rPr>
              <a:t>Фотофиксация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результатов завершенных проектов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721451"/>
              </p:ext>
            </p:extLst>
          </p:nvPr>
        </p:nvGraphicFramePr>
        <p:xfrm>
          <a:off x="1250829" y="892054"/>
          <a:ext cx="11144371" cy="49723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90238">
                  <a:extLst>
                    <a:ext uri="{9D8B030D-6E8A-4147-A177-3AD203B41FA5}">
                      <a16:colId xmlns:a16="http://schemas.microsoft.com/office/drawing/2014/main" xmlns="" val="1601217931"/>
                    </a:ext>
                  </a:extLst>
                </a:gridCol>
                <a:gridCol w="5554133">
                  <a:extLst>
                    <a:ext uri="{9D8B030D-6E8A-4147-A177-3AD203B41FA5}">
                      <a16:colId xmlns:a16="http://schemas.microsoft.com/office/drawing/2014/main" xmlns="" val="2511186283"/>
                    </a:ext>
                  </a:extLst>
                </a:gridCol>
              </a:tblGrid>
              <a:tr h="445679"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2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Было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Стало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5202"/>
                  </a:ext>
                </a:extLst>
              </a:tr>
              <a:tr h="415417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297381"/>
                  </a:ext>
                </a:extLst>
              </a:tr>
            </a:tbl>
          </a:graphicData>
        </a:graphic>
      </p:graphicFrame>
      <p:pic>
        <p:nvPicPr>
          <p:cNvPr id="11" name="Рисунок 10" descr="0-02-05-5f3d1cd1ec11ae23b6f8f392f4ee05689cd792a1c978d5b3e91bd290bb983b8c_44b26c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1276" y="2101755"/>
            <a:ext cx="2370871" cy="3161162"/>
          </a:xfrm>
          <a:prstGeom prst="rect">
            <a:avLst/>
          </a:prstGeom>
        </p:spPr>
      </p:pic>
      <p:pic>
        <p:nvPicPr>
          <p:cNvPr id="12" name="Рисунок 11" descr="0-02-05-38308dd94d078fb002eaa1dd1a76895a8bf7160c443c18cf65697ccb97808dc6_cf0d8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272" y="2115403"/>
            <a:ext cx="2385154" cy="3180205"/>
          </a:xfrm>
          <a:prstGeom prst="rect">
            <a:avLst/>
          </a:prstGeom>
        </p:spPr>
      </p:pic>
      <p:pic>
        <p:nvPicPr>
          <p:cNvPr id="13" name="Рисунок 12" descr="0-02-05-074be3e49c3a6d4da6a81892190956a55892170fb6b2eb2067ccb4cc53e1fcc6_1fe74d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60935" y="2060811"/>
            <a:ext cx="2425890" cy="3234520"/>
          </a:xfrm>
          <a:prstGeom prst="rect">
            <a:avLst/>
          </a:prstGeom>
        </p:spPr>
      </p:pic>
      <p:pic>
        <p:nvPicPr>
          <p:cNvPr id="14" name="Рисунок 13" descr="0-02-05-ac8a3f1f73f9fc33bc7bf86132095335d00ecd892d7fbfd631d0aa3357a48cfc_264f8b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0504" y="2088107"/>
            <a:ext cx="2404689" cy="32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6  Организация комфортных условий для посетителей в зоне детского отделения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750890"/>
              </p:ext>
            </p:extLst>
          </p:nvPr>
        </p:nvGraphicFramePr>
        <p:xfrm>
          <a:off x="6905852" y="1027522"/>
          <a:ext cx="5519332" cy="25497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8794"/>
                <a:gridCol w="636846"/>
                <a:gridCol w="636846"/>
                <a:gridCol w="636846"/>
              </a:tblGrid>
              <a:tr h="2248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цели (критерий Новой модели), ед.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Значение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Текущее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Закупка кулеров для зоны регистратуры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Организация  сознания сидячих  мест ожидания в зоне детского отделения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15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Создание детской игровой зоны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игровая зона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68282"/>
              </p:ext>
            </p:extLst>
          </p:nvPr>
        </p:nvGraphicFramePr>
        <p:xfrm>
          <a:off x="6926202" y="3674534"/>
          <a:ext cx="5494867" cy="2846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41"/>
                <a:gridCol w="3949658"/>
                <a:gridCol w="1333868"/>
              </a:tblGrid>
              <a:tr h="25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контрольной точки (события)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Открытие и подготовка проекта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*сформирован пакет распорядительных документов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*оформлен стенд 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Диагностика и целевое состояние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22.04.19-18.05.19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текущего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*выявлены и проанализированы проблемы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30.05.19-13.05.19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целевого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14.05.19-21.05.19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план мероприятий по достижению целевого состояния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*утвержден паспорт проекта. Проведен Kick-off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Выполнение плана работ по достижению целевого состояния процесса (внедрение улучшений)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24.05.19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*достигнуто целевое состояние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Мониторинг устойчивости улучшений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стандарт процесса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1.10.19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Закрытие проекта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*проект закрыт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948526"/>
              </p:ext>
            </p:extLst>
          </p:nvPr>
        </p:nvGraphicFramePr>
        <p:xfrm>
          <a:off x="1432276" y="5163143"/>
          <a:ext cx="5269583" cy="15692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69583"/>
              </a:tblGrid>
              <a:tr h="401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ПЛАНИРУЕМЫЕ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ЭФФЕКТЫ</a:t>
                      </a:r>
                      <a:r>
                        <a:rPr lang="ru-RU" sz="1800" u="none" strike="noStrike" dirty="0">
                          <a:effectLst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Организация комфортных условий </a:t>
                      </a:r>
                      <a:r>
                        <a:rPr lang="ru-RU" sz="1200" u="none" strike="noStrike" dirty="0" smtClean="0">
                          <a:effectLst/>
                        </a:rPr>
                        <a:t>для детей и их </a:t>
                      </a:r>
                      <a:r>
                        <a:rPr lang="ru-RU" sz="1200" u="none" strike="noStrike" smtClean="0">
                          <a:effectLst/>
                        </a:rPr>
                        <a:t>родителей   </a:t>
                      </a:r>
                      <a:r>
                        <a:rPr lang="ru-RU" sz="1200" u="none" strike="noStrike" dirty="0" smtClean="0">
                          <a:effectLst/>
                        </a:rPr>
                        <a:t>в зоне детского отделения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976347"/>
              </p:ext>
            </p:extLst>
          </p:nvPr>
        </p:nvGraphicFramePr>
        <p:xfrm>
          <a:off x="1389745" y="3585191"/>
          <a:ext cx="5278050" cy="13893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78050"/>
              </a:tblGrid>
              <a:tr h="31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ОБОСНОВАНИЕ ПРОЕКТА: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 Необходимость сознания сидячих  мест ожидания в зоне регистратуры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2. Необходимость создания комфортных условий ожидания в летне-осенний период в части температурных условий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 3. Необходимость оснащения зон ожидания питьевой водой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7600"/>
              </p:ext>
            </p:extLst>
          </p:nvPr>
        </p:nvGraphicFramePr>
        <p:xfrm>
          <a:off x="1338942" y="809170"/>
          <a:ext cx="5338288" cy="26300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973"/>
                <a:gridCol w="198101"/>
                <a:gridCol w="655858"/>
                <a:gridCol w="136544"/>
                <a:gridCol w="1003382"/>
                <a:gridCol w="1186543"/>
                <a:gridCol w="187283"/>
                <a:gridCol w="1188604"/>
              </a:tblGrid>
              <a:tr h="2867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ОБЩИЕ ДАННЫЕ: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Заказчик: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Главный врач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Шинкаренко</a:t>
                      </a:r>
                      <a:r>
                        <a:rPr lang="ru-RU" sz="1200" u="none" strike="noStrike" dirty="0" smtClean="0">
                          <a:effectLst/>
                        </a:rPr>
                        <a:t> Л.В.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Процесс: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5051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Организация комфортных условий для посетителей в зоне детского отделения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Границы процесса</a:t>
                      </a:r>
                      <a:r>
                        <a:rPr lang="ru-RU" sz="1000" u="none" strike="noStrike" dirty="0" smtClean="0">
                          <a:effectLst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Начало: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Окончание: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Лидер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Врач-терапевт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Волобоева</a:t>
                      </a:r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А.Е.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Кросфункциональная</a:t>
                      </a:r>
                      <a:r>
                        <a:rPr lang="ru-RU" sz="1000" u="none" strike="noStrike" dirty="0">
                          <a:effectLst/>
                        </a:rPr>
                        <a:t> команда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Руководитель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Заведующая поликлиникой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Прудникова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Администратор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Заместитель главного врача по КЭР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Гудкова Е.Н.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9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визуализац.и</a:t>
                      </a:r>
                      <a:r>
                        <a:rPr lang="ru-RU" sz="1000" u="none" strike="noStrike" dirty="0">
                          <a:effectLst/>
                        </a:rPr>
                        <a:t> инф.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Статистик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Войнова</a:t>
                      </a:r>
                      <a:r>
                        <a:rPr lang="ru-RU" sz="1000" u="none" strike="noStrike" dirty="0" smtClean="0">
                          <a:effectLst/>
                        </a:rPr>
                        <a:t> Е.И.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5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стандартизацию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Заведующий хозяйством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Максаков О.Г.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Член </a:t>
                      </a:r>
                      <a:r>
                        <a:rPr lang="ru-RU" sz="1000" u="none" strike="noStrike" dirty="0" smtClean="0">
                          <a:effectLst/>
                        </a:rPr>
                        <a:t>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Старшая 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Чумакова С.В.)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Программист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Бурцев В.А.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Врач педиатр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Манушина</a:t>
                      </a:r>
                      <a:r>
                        <a:rPr lang="ru-RU" sz="1000" u="none" strike="noStrike" dirty="0" smtClean="0">
                          <a:effectLst/>
                        </a:rPr>
                        <a:t> Т.М.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909920"/>
              </p:ext>
            </p:extLst>
          </p:nvPr>
        </p:nvGraphicFramePr>
        <p:xfrm>
          <a:off x="1260122" y="964636"/>
          <a:ext cx="10629224" cy="53082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778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</a:tblGrid>
              <a:tr h="189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Основные мероприятия, которые предстоит выполнить в рамках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 РЕАЛИЗАЦИИ РАБОТ (МЕРОПРИЯТИЙ) (Календарные недели) Реализация проекта не более 26 недель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ЭТАП 1. Открытие и подготовка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2. Диагностика и целевое состояние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3. Выполнение плана работ по достижению целевого состояния процесса (внедрение улучшений)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Сбор и анализ проблем и предложений от пациентов, медперсонала и проведение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фотофиксации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Определение наиболее проблемных процессов.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Картирование и анализ текущего состояния проблемных процессов с применением инструментов бережливого производства.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карты потока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оперативного плана работ по достижению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Выделение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Обучение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Оснащение кабинета медицинской профилактики телефонной связью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4. Закрепление результатов и закрытие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20823238" y="6330950"/>
            <a:ext cx="152400" cy="14809788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5400000" flipH="1">
            <a:off x="21523325" y="17516475"/>
            <a:ext cx="1122363" cy="1495425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5400000" flipH="1">
            <a:off x="23298150" y="20246975"/>
            <a:ext cx="636588" cy="51276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 flipH="1">
            <a:off x="22482175" y="18911888"/>
            <a:ext cx="660400" cy="93821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5400000" flipH="1">
            <a:off x="20869275" y="16786225"/>
            <a:ext cx="1449388" cy="149701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AutoShape 90"/>
          <p:cNvSpPr>
            <a:spLocks noChangeArrowheads="1"/>
          </p:cNvSpPr>
          <p:nvPr/>
        </p:nvSpPr>
        <p:spPr bwMode="auto">
          <a:xfrm>
            <a:off x="23490238" y="20539075"/>
            <a:ext cx="234950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22963188" y="19396075"/>
            <a:ext cx="236537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3828375" y="6319838"/>
            <a:ext cx="153988" cy="14809787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rot="5400000" flipH="1">
            <a:off x="4007846" y="1121820"/>
            <a:ext cx="861582" cy="876326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5400000" flipH="1">
            <a:off x="5256728" y="1193835"/>
            <a:ext cx="853017" cy="14520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5400000" flipH="1">
            <a:off x="8587464" y="4033960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 rot="5400000" flipH="1">
            <a:off x="6634125" y="2029391"/>
            <a:ext cx="861583" cy="131130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 rot="5400000" flipH="1">
            <a:off x="7360128" y="2543728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 rot="5400000" flipH="1">
            <a:off x="7690328" y="2974519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5400000" flipH="1">
            <a:off x="7977864" y="331318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5400000" flipH="1">
            <a:off x="10517530" y="4412154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8370888" y="371877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 flipH="1">
            <a:off x="9107138" y="4424433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5400000" flipH="1">
            <a:off x="10552972" y="4670880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87103" y="61035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6 Организация комфортных условий для посетителей в зоне детского отделения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13138" y="169932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err="1" smtClean="0">
                <a:solidFill>
                  <a:srgbClr val="002060"/>
                </a:solidFill>
              </a:rPr>
              <a:t>Фотофиксация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результатов завершенных проектов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721451"/>
              </p:ext>
            </p:extLst>
          </p:nvPr>
        </p:nvGraphicFramePr>
        <p:xfrm>
          <a:off x="1250829" y="892054"/>
          <a:ext cx="11144371" cy="49723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90238">
                  <a:extLst>
                    <a:ext uri="{9D8B030D-6E8A-4147-A177-3AD203B41FA5}">
                      <a16:colId xmlns:a16="http://schemas.microsoft.com/office/drawing/2014/main" xmlns="" val="1601217931"/>
                    </a:ext>
                  </a:extLst>
                </a:gridCol>
                <a:gridCol w="5554133">
                  <a:extLst>
                    <a:ext uri="{9D8B030D-6E8A-4147-A177-3AD203B41FA5}">
                      <a16:colId xmlns:a16="http://schemas.microsoft.com/office/drawing/2014/main" xmlns="" val="2511186283"/>
                    </a:ext>
                  </a:extLst>
                </a:gridCol>
              </a:tblGrid>
              <a:tr h="445679"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2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Было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Стало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5202"/>
                  </a:ext>
                </a:extLst>
              </a:tr>
              <a:tr h="415417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297381"/>
                  </a:ext>
                </a:extLst>
              </a:tr>
            </a:tbl>
          </a:graphicData>
        </a:graphic>
      </p:graphicFrame>
      <p:pic>
        <p:nvPicPr>
          <p:cNvPr id="11" name="Рисунок 10" descr="WhatsApp Image 2019-10-28 at 16.06.29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482" y="1901355"/>
            <a:ext cx="4955204" cy="3716403"/>
          </a:xfrm>
          <a:prstGeom prst="rect">
            <a:avLst/>
          </a:prstGeom>
        </p:spPr>
      </p:pic>
      <p:pic>
        <p:nvPicPr>
          <p:cNvPr id="12" name="Рисунок 11" descr="WhatsApp Image 2019-10-28 at 16.06.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5075" y="1973004"/>
            <a:ext cx="4879078" cy="36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13138" y="169932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Перечень завершенных проектов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163711"/>
              </p:ext>
            </p:extLst>
          </p:nvPr>
        </p:nvGraphicFramePr>
        <p:xfrm>
          <a:off x="899138" y="859492"/>
          <a:ext cx="11072467" cy="59410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31454">
                  <a:extLst>
                    <a:ext uri="{9D8B030D-6E8A-4147-A177-3AD203B41FA5}">
                      <a16:colId xmlns:a16="http://schemas.microsoft.com/office/drawing/2014/main" xmlns="" val="2741221812"/>
                    </a:ext>
                  </a:extLst>
                </a:gridCol>
                <a:gridCol w="5609659">
                  <a:extLst>
                    <a:ext uri="{9D8B030D-6E8A-4147-A177-3AD203B41FA5}">
                      <a16:colId xmlns:a16="http://schemas.microsoft.com/office/drawing/2014/main" xmlns="" val="3328199557"/>
                    </a:ext>
                  </a:extLst>
                </a:gridCol>
                <a:gridCol w="1630032">
                  <a:extLst>
                    <a:ext uri="{9D8B030D-6E8A-4147-A177-3AD203B41FA5}">
                      <a16:colId xmlns:a16="http://schemas.microsoft.com/office/drawing/2014/main" xmlns="" val="1601217931"/>
                    </a:ext>
                  </a:extLst>
                </a:gridCol>
                <a:gridCol w="1600661">
                  <a:extLst>
                    <a:ext uri="{9D8B030D-6E8A-4147-A177-3AD203B41FA5}">
                      <a16:colId xmlns:a16="http://schemas.microsoft.com/office/drawing/2014/main" xmlns="" val="2511186283"/>
                    </a:ext>
                  </a:extLst>
                </a:gridCol>
                <a:gridCol w="1600661">
                  <a:extLst>
                    <a:ext uri="{9D8B030D-6E8A-4147-A177-3AD203B41FA5}">
                      <a16:colId xmlns:a16="http://schemas.microsoft.com/office/drawing/2014/main" xmlns="" val="2638948937"/>
                    </a:ext>
                  </a:extLst>
                </a:gridCol>
              </a:tblGrid>
              <a:tr h="13847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№№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Наименование процесса (проекта)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Дата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начала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проекта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Дата окончания проекта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Руководитель проекта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5202"/>
                  </a:ext>
                </a:extLst>
              </a:tr>
              <a:tr h="685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Оптимизация системы выписки льготных препаратов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01.04.19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1.10.19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Прудникова Ольга Петровна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297381"/>
                  </a:ext>
                </a:extLst>
              </a:tr>
              <a:tr h="72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Оптимизация работы кабинета медицинской профилактики в части увеличения пропускной способности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01.04.19 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1.10.19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Прудникова Ольга Петровна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526857"/>
                  </a:ext>
                </a:extLst>
              </a:tr>
              <a:tr h="72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Организация комфортных условий для посетителей в зоне регистратуры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01.04.19 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1.10.19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Прудникова Ольга Петровна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247454"/>
                  </a:ext>
                </a:extLst>
              </a:tr>
              <a:tr h="72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Организация системы навигации в поликлинике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01.04.19 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1.10.19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Прудникова Ольга Петровна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967465"/>
                  </a:ext>
                </a:extLst>
              </a:tr>
              <a:tr h="939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Оптимизация работы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регистратуры в части ускорения поиска амбулаторных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карт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01.04.19 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1.10.19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Прудникова Ольга Петровна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Организация комфортных условий для посетителей в зоне детского отделения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01.04.19 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1.10.19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05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Прудникова Ольга Петровна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0800272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/>
        </p:nvGraphicFramePr>
        <p:xfrm>
          <a:off x="2319337" y="942975"/>
          <a:ext cx="840105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190875" y="152400"/>
            <a:ext cx="6659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Благодарю за внимание! 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13138" y="169932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Достигнутые результаты завершенных проектов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842828"/>
              </p:ext>
            </p:extLst>
          </p:nvPr>
        </p:nvGraphicFramePr>
        <p:xfrm>
          <a:off x="1250830" y="1281522"/>
          <a:ext cx="10873437" cy="57712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33362">
                  <a:extLst>
                    <a:ext uri="{9D8B030D-6E8A-4147-A177-3AD203B41FA5}">
                      <a16:colId xmlns:a16="http://schemas.microsoft.com/office/drawing/2014/main" xmlns="" val="2741221812"/>
                    </a:ext>
                  </a:extLst>
                </a:gridCol>
                <a:gridCol w="4948408">
                  <a:extLst>
                    <a:ext uri="{9D8B030D-6E8A-4147-A177-3AD203B41FA5}">
                      <a16:colId xmlns:a16="http://schemas.microsoft.com/office/drawing/2014/main" xmlns="" val="3328199557"/>
                    </a:ext>
                  </a:extLst>
                </a:gridCol>
                <a:gridCol w="5291667">
                  <a:extLst>
                    <a:ext uri="{9D8B030D-6E8A-4147-A177-3AD203B41FA5}">
                      <a16:colId xmlns:a16="http://schemas.microsoft.com/office/drawing/2014/main" xmlns="" val="1601217931"/>
                    </a:ext>
                  </a:extLst>
                </a:gridCol>
              </a:tblGrid>
              <a:tr h="10035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№№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Наименование процесса (проекта)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Характеристика результата проекта и достижение целевого состояния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(Целевое состояние достигнуто/не достигнуто, СОК разработан/не разработан))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5202"/>
                  </a:ext>
                </a:extLst>
              </a:tr>
              <a:tr h="770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Оптимизация системы выписки льготных препаратов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Целевое состояние достигнуто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297381"/>
                  </a:ext>
                </a:extLst>
              </a:tr>
              <a:tr h="770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Оптимизация работы кабинета медицинской профилактики в части увеличения пропускной способности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Целевое состояние достигнуто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526857"/>
                  </a:ext>
                </a:extLst>
              </a:tr>
              <a:tr h="770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Организация комфортных условий для посетителей в зоне регистратуры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Целевое состояние достигнуто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247454"/>
                  </a:ext>
                </a:extLst>
              </a:tr>
              <a:tr h="770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Организация системы навигации в поликлинике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Целевое состояние достигнуто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967465"/>
                  </a:ext>
                </a:extLst>
              </a:tr>
              <a:tr h="770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Оптимизация работы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регистратуры в части ускорения поиска амбулаторных карт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Целевое состояние достигнуто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6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Организация комфортных условий для посетителей в зоне детского отделения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Целевое состояние достигнуто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62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1  Организация комфортных условий для посетителей в зоне регистратуры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750890"/>
              </p:ext>
            </p:extLst>
          </p:nvPr>
        </p:nvGraphicFramePr>
        <p:xfrm>
          <a:off x="6905852" y="1027522"/>
          <a:ext cx="5519332" cy="25497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8794"/>
                <a:gridCol w="636846"/>
                <a:gridCol w="636846"/>
                <a:gridCol w="636846"/>
              </a:tblGrid>
              <a:tr h="2248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цели (критерий Новой модели), ед.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Значение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Текущее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Закупка кулеров для зоны регистратуры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Организация  сознания сидячих мест ожидания в зоне регистратуры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15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Установка вентиляторов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68282"/>
              </p:ext>
            </p:extLst>
          </p:nvPr>
        </p:nvGraphicFramePr>
        <p:xfrm>
          <a:off x="6926202" y="3674534"/>
          <a:ext cx="5494867" cy="2846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41"/>
                <a:gridCol w="3949658"/>
                <a:gridCol w="1333868"/>
              </a:tblGrid>
              <a:tr h="25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контрольной точки (события)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Открытие и подготовка проекта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*сформирован пакет распорядительных документов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*оформлен стенд 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Диагностика и целевое состояние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22.04.19-18.05.19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текущего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*выявлены и проанализированы проблемы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30.05.19-13.05.19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целевого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14.05.19-21.05.19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план мероприятий по достижению целевого состояния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*утвержден паспорт проекта. Проведен Kick-off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Выполнение плана работ по достижению целевого состояния процесса (внедрение улучшений)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24.05.19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*достигнуто целевое состояние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Мониторинг устойчивости улучшений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стандарт процесса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1.10.19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Закрытие проекта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*проект закрыт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948526"/>
              </p:ext>
            </p:extLst>
          </p:nvPr>
        </p:nvGraphicFramePr>
        <p:xfrm>
          <a:off x="1325950" y="5056817"/>
          <a:ext cx="5269583" cy="14709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69583"/>
              </a:tblGrid>
              <a:tr h="401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ПЛАНИРУЕМЫЕ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ЭФФЕКТЫ</a:t>
                      </a:r>
                      <a:r>
                        <a:rPr lang="ru-RU" sz="1800" u="none" strike="noStrike" dirty="0">
                          <a:effectLst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Организация комфортных условий для посетителей в зоне регистратуры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976347"/>
              </p:ext>
            </p:extLst>
          </p:nvPr>
        </p:nvGraphicFramePr>
        <p:xfrm>
          <a:off x="1325950" y="3702150"/>
          <a:ext cx="5278050" cy="13893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78050"/>
              </a:tblGrid>
              <a:tr h="31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ОБОСНОВАНИЕ ПРОЕКТА: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 Необходимость сознания сидячих мест ожидания в зоне регистратуры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2. Необходимость создания комфортных условий ожидания в летне-осенний период в части температурных условий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 3. Необходимость оснащения зон ожидания питьевой водой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7600"/>
              </p:ext>
            </p:extLst>
          </p:nvPr>
        </p:nvGraphicFramePr>
        <p:xfrm>
          <a:off x="1338942" y="809170"/>
          <a:ext cx="5338288" cy="26300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973"/>
                <a:gridCol w="198101"/>
                <a:gridCol w="655858"/>
                <a:gridCol w="136544"/>
                <a:gridCol w="1003382"/>
                <a:gridCol w="1186543"/>
                <a:gridCol w="187283"/>
                <a:gridCol w="1188604"/>
              </a:tblGrid>
              <a:tr h="2867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ОБЩИЕ ДАННЫЕ: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Заказчик: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Главный врач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Шинкаренко</a:t>
                      </a:r>
                      <a:r>
                        <a:rPr lang="ru-RU" sz="1200" u="none" strike="noStrike" dirty="0" smtClean="0">
                          <a:effectLst/>
                        </a:rPr>
                        <a:t> Л.В.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Процесс: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5051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Организация комфортных условий для посетителей в зоне регистратуры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Границы процесса</a:t>
                      </a:r>
                      <a:r>
                        <a:rPr lang="ru-RU" sz="1000" u="none" strike="noStrike" dirty="0" smtClean="0">
                          <a:effectLst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Начало: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Окончание: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Лидер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Кастелянша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Короткова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И.В..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Кросфункциональная</a:t>
                      </a:r>
                      <a:r>
                        <a:rPr lang="ru-RU" sz="1000" u="none" strike="noStrike" dirty="0">
                          <a:effectLst/>
                        </a:rPr>
                        <a:t> команда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Руководитель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Заведующая поликлиникой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Прудникова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Администратор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Заместитель главного врача по КЭР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Гудкова Е.Н.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9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визуализац.и</a:t>
                      </a:r>
                      <a:r>
                        <a:rPr lang="ru-RU" sz="1000" u="none" strike="noStrike" dirty="0">
                          <a:effectLst/>
                        </a:rPr>
                        <a:t> инф.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Статистик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Войнова</a:t>
                      </a:r>
                      <a:r>
                        <a:rPr lang="ru-RU" sz="1000" u="none" strike="noStrike" dirty="0" smtClean="0">
                          <a:effectLst/>
                        </a:rPr>
                        <a:t> Е.И.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5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стандартизацию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Заведующий хозяйством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Максаков О.Г.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Член </a:t>
                      </a:r>
                      <a:r>
                        <a:rPr lang="ru-RU" sz="1000" u="none" strike="noStrike" dirty="0" smtClean="0">
                          <a:effectLst/>
                        </a:rPr>
                        <a:t>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Старшая 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Чумакова С.В.)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Программист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Бурцев В.А.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Горева</a:t>
                      </a:r>
                      <a:r>
                        <a:rPr lang="ru-RU" sz="1000" u="none" strike="noStrike" dirty="0" smtClean="0">
                          <a:effectLst/>
                        </a:rPr>
                        <a:t>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1  Организация комфортных условий для посетителей в зоне регистратуры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9961221"/>
              </p:ext>
            </p:extLst>
          </p:nvPr>
        </p:nvGraphicFramePr>
        <p:xfrm>
          <a:off x="1610996" y="1113492"/>
          <a:ext cx="10629224" cy="54149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778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</a:tblGrid>
              <a:tr h="189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Основные мероприятия, которые предстоит выполнить в рамках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 РЕАЛИЗАЦИИ РАБОТ (МЕРОПРИЯТИЙ) (Календарные недели) Реализация проекта не более 26 недель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ЭТАП 1. Открытие и подготовка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2. Диагностика и целевое состояние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3. Выполнение плана работ по достижению целевого состояния процесса (внедрение улучшений)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Сбор и анализ проблем и предложений от пациентов, медперсонала и проведение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фотофиксации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Определение наиболее проблемных процессов.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Картирование и анализ текущего состояния проблемных процессов с применением инструментов бережливого производства.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карты потока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Составление оперативного плана работ по достижению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Выделение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Обучение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Оснащение кабинета медицинской профилактики телефонной связью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4. Закрепление результатов и закрытие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20823238" y="6330950"/>
            <a:ext cx="152400" cy="14809788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5400000" flipH="1">
            <a:off x="21523325" y="17516475"/>
            <a:ext cx="1122363" cy="1495425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5400000" flipH="1">
            <a:off x="23298150" y="20246975"/>
            <a:ext cx="636588" cy="51276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 flipH="1">
            <a:off x="22482175" y="18911888"/>
            <a:ext cx="660400" cy="93821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5400000" flipH="1">
            <a:off x="20869275" y="16786225"/>
            <a:ext cx="1449388" cy="149701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AutoShape 90"/>
          <p:cNvSpPr>
            <a:spLocks noChangeArrowheads="1"/>
          </p:cNvSpPr>
          <p:nvPr/>
        </p:nvSpPr>
        <p:spPr bwMode="auto">
          <a:xfrm>
            <a:off x="23490238" y="20539075"/>
            <a:ext cx="234950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22963188" y="19396075"/>
            <a:ext cx="236537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3828375" y="6319838"/>
            <a:ext cx="153988" cy="14809787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rot="5400000" flipH="1">
            <a:off x="4369353" y="1377001"/>
            <a:ext cx="861582" cy="876326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5400000" flipH="1">
            <a:off x="5607603" y="1480914"/>
            <a:ext cx="853017" cy="14520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5400000" flipH="1">
            <a:off x="8608729" y="4246611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 rot="5400000" flipH="1">
            <a:off x="6634125" y="2029391"/>
            <a:ext cx="861583" cy="131130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 rot="5400000" flipH="1">
            <a:off x="7073049" y="2628788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 rot="5400000" flipH="1">
            <a:off x="7488309" y="3112743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5400000" flipH="1">
            <a:off x="7967231" y="3504571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5400000" flipH="1">
            <a:off x="10889669" y="4603540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8296460" y="3888896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 flipH="1">
            <a:off x="9489910" y="4615819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5400000" flipH="1">
            <a:off x="10903846" y="4968591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0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13138" y="169932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err="1" smtClean="0">
                <a:solidFill>
                  <a:srgbClr val="002060"/>
                </a:solidFill>
              </a:rPr>
              <a:t>Фотофиксация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 результатов завершенных проектов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721451"/>
              </p:ext>
            </p:extLst>
          </p:nvPr>
        </p:nvGraphicFramePr>
        <p:xfrm>
          <a:off x="1250829" y="892054"/>
          <a:ext cx="11144371" cy="49723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90238">
                  <a:extLst>
                    <a:ext uri="{9D8B030D-6E8A-4147-A177-3AD203B41FA5}">
                      <a16:colId xmlns:a16="http://schemas.microsoft.com/office/drawing/2014/main" xmlns="" val="1601217931"/>
                    </a:ext>
                  </a:extLst>
                </a:gridCol>
                <a:gridCol w="5554133">
                  <a:extLst>
                    <a:ext uri="{9D8B030D-6E8A-4147-A177-3AD203B41FA5}">
                      <a16:colId xmlns:a16="http://schemas.microsoft.com/office/drawing/2014/main" xmlns="" val="2511186283"/>
                    </a:ext>
                  </a:extLst>
                </a:gridCol>
              </a:tblGrid>
              <a:tr h="445679"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2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Было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Стало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5202"/>
                  </a:ext>
                </a:extLst>
              </a:tr>
              <a:tr h="415417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297381"/>
                  </a:ext>
                </a:extLst>
              </a:tr>
            </a:tbl>
          </a:graphicData>
        </a:graphic>
      </p:graphicFrame>
      <p:pic>
        <p:nvPicPr>
          <p:cNvPr id="11" name="Рисунок 10" descr="0-02-05-1d43e96d388ee136f841418c476b77556a41789ef80b77de80d5b75e3871029f_a5fdf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7125" y="2232837"/>
            <a:ext cx="2248786" cy="2998382"/>
          </a:xfrm>
          <a:prstGeom prst="rect">
            <a:avLst/>
          </a:prstGeom>
        </p:spPr>
      </p:pic>
      <p:pic>
        <p:nvPicPr>
          <p:cNvPr id="13" name="Рисунок 12" descr="0-02-05-d5fbb1a00af8f58ed0a662c79ca4119a9d67e0e5d74f70ddedd76b06fbaae9a0_93f917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0614" y="2248025"/>
            <a:ext cx="2241105" cy="2988139"/>
          </a:xfrm>
          <a:prstGeom prst="rect">
            <a:avLst/>
          </a:prstGeom>
        </p:spPr>
      </p:pic>
      <p:pic>
        <p:nvPicPr>
          <p:cNvPr id="14" name="Рисунок 13" descr="0-02-05-7bcef67524895577452ea89feafe63d8e445711326f0a787a185388db44a7a9e_6514dd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8488" y="2225154"/>
            <a:ext cx="2246455" cy="2995273"/>
          </a:xfrm>
          <a:prstGeom prst="rect">
            <a:avLst/>
          </a:prstGeom>
        </p:spPr>
      </p:pic>
      <p:pic>
        <p:nvPicPr>
          <p:cNvPr id="15" name="Рисунок 14" descr="0-02-05-68dc1f28004f1c1f883ba6a8f05030a14fbbb0a1c0b480f1e352ce5a0f6097e4_1cf2aa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8820" y="2215922"/>
            <a:ext cx="2258379" cy="30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20456" y="61035"/>
            <a:ext cx="1065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2 Оптимизация работы кабинета медицинской профилактики в части увеличения пропускной способности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750890"/>
              </p:ext>
            </p:extLst>
          </p:nvPr>
        </p:nvGraphicFramePr>
        <p:xfrm>
          <a:off x="6905852" y="1027522"/>
          <a:ext cx="5519332" cy="25497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8794"/>
                <a:gridCol w="636846"/>
                <a:gridCol w="636846"/>
                <a:gridCol w="636846"/>
              </a:tblGrid>
              <a:tr h="2248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цели (критерий Новой модели), ед.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Значение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Текущее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Выделение физического лица для работы в кабинете медицинской профилактики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Организация вызовов пациентов для профилактических осмотров через телефонную связь на определенное время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15чел.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Сокращение времени ожидания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 часа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50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мин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20 минут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68282"/>
              </p:ext>
            </p:extLst>
          </p:nvPr>
        </p:nvGraphicFramePr>
        <p:xfrm>
          <a:off x="6926202" y="3674534"/>
          <a:ext cx="5494867" cy="2846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41"/>
                <a:gridCol w="3949658"/>
                <a:gridCol w="1333868"/>
              </a:tblGrid>
              <a:tr h="25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контрольной точки (события)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Открытие и подготовка проекта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*сформирован пакет распорядительных документов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*оформлен стенд 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Диагностика и целевое состояние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22.04.19-18.05.19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текущего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*выявлены и проанализированы проблемы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30.05.19-13.05.19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целевого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14.05.19-21.05.19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план мероприятий по достижению целевого состояния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*утвержден паспорт проекта. Проведен Kick-off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Выполнение плана работ по достижению целевого состояния процесса (внедрение улучшений)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24.05.19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*достигнуто целевое состояние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Мониторинг устойчивости улучшений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стандарт процесса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1.10.19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Закрытие проекта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*проект закрыт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948526"/>
              </p:ext>
            </p:extLst>
          </p:nvPr>
        </p:nvGraphicFramePr>
        <p:xfrm>
          <a:off x="1306287" y="5125325"/>
          <a:ext cx="5285900" cy="15970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85900"/>
              </a:tblGrid>
              <a:tr h="63492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800" u="none" strike="noStrike" dirty="0" smtClean="0">
                          <a:effectLst/>
                        </a:rPr>
                        <a:t>ПЛАНИРУЕМЫЕ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ЭФФЕКТЫ</a:t>
                      </a:r>
                      <a:r>
                        <a:rPr lang="ru-RU" sz="1800" u="none" strike="noStrike" dirty="0">
                          <a:effectLst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9542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Сокращение времени ожидания пациентов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8365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Сокращение  пересечений пациентов до 3-х  у кабинетов.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88898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Увеличение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 количества </a:t>
                      </a:r>
                      <a:r>
                        <a:rPr lang="ru-RU" sz="1100" u="none" strike="noStrike" dirty="0" smtClean="0">
                          <a:effectLst/>
                        </a:rPr>
                        <a:t>пациентов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проходящих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 профилактический осмотр  и диспансеризацию.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976347"/>
              </p:ext>
            </p:extLst>
          </p:nvPr>
        </p:nvGraphicFramePr>
        <p:xfrm>
          <a:off x="1325950" y="3702150"/>
          <a:ext cx="5278050" cy="12572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78050"/>
              </a:tblGrid>
              <a:tr h="31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ОБОСНОВАНИЕ ПРОЕКТА: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 Необходимость отделения потока посетителей для прохождения профилактических осмотров.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 2. Длительное ожидание пациентов от 2 часов до 6 часов.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3. Отсутствие физического лица для работы в кабинете медицинской профилактики.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7600"/>
              </p:ext>
            </p:extLst>
          </p:nvPr>
        </p:nvGraphicFramePr>
        <p:xfrm>
          <a:off x="1338942" y="809170"/>
          <a:ext cx="5338288" cy="27755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973"/>
                <a:gridCol w="198101"/>
                <a:gridCol w="655858"/>
                <a:gridCol w="136544"/>
                <a:gridCol w="1003382"/>
                <a:gridCol w="1186543"/>
                <a:gridCol w="187283"/>
                <a:gridCol w="1188604"/>
              </a:tblGrid>
              <a:tr h="2867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ОБЩИЕ ДАННЫЕ: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Заказчик: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Главный врач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Шинкаренко</a:t>
                      </a:r>
                      <a:r>
                        <a:rPr lang="ru-RU" sz="1200" u="none" strike="noStrike" dirty="0" smtClean="0">
                          <a:effectLst/>
                        </a:rPr>
                        <a:t> Л.В.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Процесс: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5051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оптимизация работы кабинета медицинской профилактики в части увеличения пропускной способности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Границы процесса</a:t>
                      </a:r>
                      <a:r>
                        <a:rPr lang="ru-RU" sz="1000" u="none" strike="noStrike" dirty="0" smtClean="0">
                          <a:effectLst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Начало: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Окончание: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Лидер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Медицинская сестра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Бараниченко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В.А.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Кросфункциональная</a:t>
                      </a:r>
                      <a:r>
                        <a:rPr lang="ru-RU" sz="1000" u="none" strike="noStrike" dirty="0">
                          <a:effectLst/>
                        </a:rPr>
                        <a:t> команда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Руководитель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Заведующая поликлиникой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Прудникова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Администратор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Заместитель главного врача по КЭР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Гудкова Е.Н.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9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визуализац.и</a:t>
                      </a:r>
                      <a:r>
                        <a:rPr lang="ru-RU" sz="1000" u="none" strike="noStrike" dirty="0">
                          <a:effectLst/>
                        </a:rPr>
                        <a:t> инф.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Статистик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Войнова</a:t>
                      </a:r>
                      <a:r>
                        <a:rPr lang="ru-RU" sz="1000" u="none" strike="noStrike" dirty="0" smtClean="0">
                          <a:effectLst/>
                        </a:rPr>
                        <a:t> Е.И.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5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стандартизацию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Заведующий хозяйством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Максаков О.Г.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Член </a:t>
                      </a:r>
                      <a:r>
                        <a:rPr lang="ru-RU" sz="1000" u="none" strike="noStrike" dirty="0" smtClean="0">
                          <a:effectLst/>
                        </a:rPr>
                        <a:t>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Старшая 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Чумакова С.В.)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Врач-невролог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(Крамарова О.О.)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Медицинская сестра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Бараниченко</a:t>
                      </a:r>
                      <a:r>
                        <a:rPr lang="ru-RU" sz="1000" u="none" strike="noStrike" dirty="0" smtClean="0">
                          <a:effectLst/>
                        </a:rPr>
                        <a:t>  В.А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2 оптимизация работы кабинета медицинской профилактики в части увеличения пропускной способности</a:t>
            </a:r>
            <a:endParaRPr lang="ru-RU" sz="1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/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909920"/>
              </p:ext>
            </p:extLst>
          </p:nvPr>
        </p:nvGraphicFramePr>
        <p:xfrm>
          <a:off x="1249489" y="858311"/>
          <a:ext cx="10629224" cy="54683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778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  <a:gridCol w="303171"/>
              </a:tblGrid>
              <a:tr h="189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Основные мероприятия, которые предстоит выполнить в рамках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 РЕАЛИЗАЦИИ РАБОТ (МЕРОПРИЯТИЙ) (Календарные недели) Реализация проекта не более 26 недель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ЭТАП 1. Открытие и подготовка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2. Диагностика и целевое состояние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3. Выполнение плана работ по достижению целевого состояния процесса (внедрение улучшений)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Сбор и анализ проблем и предложений от пациентов, медперсонала и проведение фотофиксации. Определение наиболее проблемных процессов.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Картирование и анализ текущего состояния проблемных процессов с применением инструментов бережливого производства.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Составление карты потока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Составление оперативного плана работ по достижению целевого состояния процесса.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Выделение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Обучение физического лица для работы в кабинете медицинской профилактики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Оснащение кабинета медицинской профилактики телефонной связью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7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ЭТАП 4. Закрепление результатов и закрытие проекта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 dirty="0">
                          <a:effectLst/>
                        </a:rPr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20823238" y="6330950"/>
            <a:ext cx="152400" cy="14809788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5400000" flipH="1">
            <a:off x="21523325" y="17516475"/>
            <a:ext cx="1122363" cy="1495425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5400000" flipH="1">
            <a:off x="23298150" y="20246975"/>
            <a:ext cx="636588" cy="51276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5400000" flipH="1">
            <a:off x="22482175" y="18911888"/>
            <a:ext cx="660400" cy="93821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5400000" flipH="1">
            <a:off x="20869275" y="16786225"/>
            <a:ext cx="1449388" cy="1497013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AutoShape 90"/>
          <p:cNvSpPr>
            <a:spLocks noChangeArrowheads="1"/>
          </p:cNvSpPr>
          <p:nvPr/>
        </p:nvSpPr>
        <p:spPr bwMode="auto">
          <a:xfrm>
            <a:off x="23490238" y="20539075"/>
            <a:ext cx="234950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22963188" y="19396075"/>
            <a:ext cx="236537" cy="2667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3828375" y="6319838"/>
            <a:ext cx="153988" cy="14809787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 rot="5400000" flipH="1">
            <a:off x="4007846" y="1121820"/>
            <a:ext cx="861582" cy="876326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5400000" flipH="1">
            <a:off x="5256728" y="1193835"/>
            <a:ext cx="853017" cy="14520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5400000" flipH="1">
            <a:off x="8587464" y="4033960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 rot="5400000" flipH="1">
            <a:off x="6634125" y="2029391"/>
            <a:ext cx="861583" cy="131130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 rot="5400000" flipH="1">
            <a:off x="7360128" y="2543728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 rot="5400000" flipH="1">
            <a:off x="7690328" y="2974519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 rot="5400000" flipH="1">
            <a:off x="7977864" y="331318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5400000" flipH="1">
            <a:off x="10517530" y="4412154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8370888" y="3718775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 flipH="1">
            <a:off x="9107138" y="4424433"/>
            <a:ext cx="861583" cy="1010760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5400000" flipH="1">
            <a:off x="10542340" y="4787837"/>
            <a:ext cx="861583" cy="1810022"/>
          </a:xfrm>
          <a:custGeom>
            <a:avLst/>
            <a:gdLst>
              <a:gd name="connsiteX0" fmla="*/ 0 w 0"/>
              <a:gd name="connsiteY0" fmla="*/ 0 h 2714625"/>
              <a:gd name="connsiteX1" fmla="*/ 0 w 0"/>
              <a:gd name="connsiteY1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14625">
                <a:moveTo>
                  <a:pt x="0" y="0"/>
                </a:moveTo>
                <a:lnTo>
                  <a:pt x="0" y="2714625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217" cy="1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0830" y="698740"/>
            <a:ext cx="11350745" cy="8626"/>
          </a:xfrm>
          <a:prstGeom prst="line">
            <a:avLst/>
          </a:prstGeom>
          <a:ln w="317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87103" y="61035"/>
            <a:ext cx="858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</a:rPr>
              <a:t>Паспорт проекта 3 Организация системы навигации в поликлинике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5091" y="1345071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750890"/>
              </p:ext>
            </p:extLst>
          </p:nvPr>
        </p:nvGraphicFramePr>
        <p:xfrm>
          <a:off x="6905852" y="1027522"/>
          <a:ext cx="5519332" cy="25497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8794"/>
                <a:gridCol w="636846"/>
                <a:gridCol w="636846"/>
                <a:gridCol w="636846"/>
              </a:tblGrid>
              <a:tr h="2248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цели (критерий Новой модели), ед.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Значение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Текущее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Ускорить поиск кабинетов посетителями в поликлинике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10-20 минут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10-20 минут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1-4 минуты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Ускорить поиск отделений на территории поликлиники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10-20 минут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10-20 минут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1-4 минуты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Сократить время на поиск необходимой информации в точках ветвления потока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10мин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Не более 30 сек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68282"/>
              </p:ext>
            </p:extLst>
          </p:nvPr>
        </p:nvGraphicFramePr>
        <p:xfrm>
          <a:off x="6926202" y="3674534"/>
          <a:ext cx="5494867" cy="2846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341"/>
                <a:gridCol w="3949658"/>
                <a:gridCol w="1333868"/>
              </a:tblGrid>
              <a:tr h="25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контрольной точки (события)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Открытие и подготовка проекта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*сформирован пакет распорядительных документов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01.04.19-22.04.19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*оформлен стенд 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Диагностика и целевое состояние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22.04.19-18.05.19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текущего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22.04.19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9.04.19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*выявлены и проанализированы проблемы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30.05.19-13.05.19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*разработана карта целевого состояния процесса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14.05.19-21.05.19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план мероприятий по достижению целевого состояния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*утвержден паспорт проекта. Проведен Kick-off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24.05.19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Выполнение плана работ по достижению целевого состояния процесса (внедрение улучшений)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24.05.19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*достигнуто целевое состояние проекта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Мониторинг устойчивости улучшений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*разработан стандарт процесса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01.04.19-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1.10.19</a:t>
                      </a:r>
                    </a:p>
                  </a:txBody>
                  <a:tcPr marL="0" marR="0" marT="0" marB="0" anchor="b"/>
                </a:tc>
              </a:tr>
              <a:tr h="3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Закрытие проекта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05.08.19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*проект закрыт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1.10.19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948526"/>
              </p:ext>
            </p:extLst>
          </p:nvPr>
        </p:nvGraphicFramePr>
        <p:xfrm>
          <a:off x="1325950" y="5056817"/>
          <a:ext cx="5269583" cy="14709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69583"/>
              </a:tblGrid>
              <a:tr h="401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ПЛАНИРУЕМЫЕ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ЭФФЕКТЫ</a:t>
                      </a:r>
                      <a:r>
                        <a:rPr lang="ru-RU" sz="1800" u="none" strike="noStrike" dirty="0">
                          <a:effectLst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Снижение времени поиска кабинетов посетителями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Снижение времени пребывания посетителей в поликлинике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Уменьшить количество перемещений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пациентов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6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976347"/>
              </p:ext>
            </p:extLst>
          </p:nvPr>
        </p:nvGraphicFramePr>
        <p:xfrm>
          <a:off x="1325950" y="3702150"/>
          <a:ext cx="5278050" cy="12339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78050"/>
              </a:tblGrid>
              <a:tr h="315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ОБОСНОВАНИЕ ПРОЕКТА: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1. Долгий поиск кабинетов в поликлинике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2. Разброс по территории диагностических кабинетов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10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 3. Необходимость совершенствования системы навигации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7600"/>
              </p:ext>
            </p:extLst>
          </p:nvPr>
        </p:nvGraphicFramePr>
        <p:xfrm>
          <a:off x="1424002" y="968658"/>
          <a:ext cx="5338288" cy="26300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973"/>
                <a:gridCol w="198101"/>
                <a:gridCol w="655858"/>
                <a:gridCol w="136544"/>
                <a:gridCol w="1003382"/>
                <a:gridCol w="1186543"/>
                <a:gridCol w="187283"/>
                <a:gridCol w="1188604"/>
              </a:tblGrid>
              <a:tr h="2867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ОБЩИЕ ДАННЫЕ: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Заказчик: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Главный врач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Шинкаренко</a:t>
                      </a:r>
                      <a:r>
                        <a:rPr lang="ru-RU" sz="1200" u="none" strike="noStrike" dirty="0" smtClean="0">
                          <a:effectLst/>
                        </a:rPr>
                        <a:t> Л.В.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Процесс: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5051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altLang="ru-RU" sz="1000" b="1" dirty="0" smtClean="0">
                          <a:solidFill>
                            <a:srgbClr val="002060"/>
                          </a:solidFill>
                        </a:rPr>
                        <a:t>Организация системы навигации в поликлинике</a:t>
                      </a: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Границы процесса</a:t>
                      </a:r>
                      <a:r>
                        <a:rPr lang="ru-RU" sz="1000" u="none" strike="noStrike" dirty="0" smtClean="0">
                          <a:effectLst/>
                        </a:rPr>
                        <a:t>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Начало: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Окончание: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1.10.19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Лидер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Врач-невролог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Крамарова О.О.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Кросфункциональная</a:t>
                      </a:r>
                      <a:r>
                        <a:rPr lang="ru-RU" sz="1000" u="none" strike="noStrike" dirty="0">
                          <a:effectLst/>
                        </a:rPr>
                        <a:t> команда проекта: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Руководитель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проекта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Заведующая поликлиникой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Прудникова О.П.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Администратор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Заместитель главного врача по КЭР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Гудкова Е.Н.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9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визуализац.и</a:t>
                      </a:r>
                      <a:r>
                        <a:rPr lang="ru-RU" sz="1000" u="none" strike="noStrike" dirty="0">
                          <a:effectLst/>
                        </a:rPr>
                        <a:t> инф.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Статистик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Войнова</a:t>
                      </a:r>
                      <a:r>
                        <a:rPr lang="ru-RU" sz="1000" u="none" strike="noStrike" dirty="0" smtClean="0">
                          <a:effectLst/>
                        </a:rPr>
                        <a:t> Е.И.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54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Отв.за</a:t>
                      </a:r>
                      <a:r>
                        <a:rPr lang="ru-RU" sz="1000" u="none" strike="noStrike" dirty="0">
                          <a:effectLst/>
                        </a:rPr>
                        <a:t> стандартизацию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Заведующий хозяйством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Максаков О.Г.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Член </a:t>
                      </a:r>
                      <a:r>
                        <a:rPr lang="ru-RU" sz="1000" u="none" strike="noStrike" dirty="0" smtClean="0">
                          <a:effectLst/>
                        </a:rPr>
                        <a:t>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Контрактный управляющий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 smtClean="0">
                          <a:effectLst/>
                        </a:rPr>
                        <a:t>Глушихина</a:t>
                      </a:r>
                      <a:r>
                        <a:rPr lang="ru-RU" sz="1000" u="none" strike="noStrike" dirty="0" smtClean="0">
                          <a:effectLst/>
                        </a:rPr>
                        <a:t> Н.В.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92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Главный экономист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Шевченко П.А.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5051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Член рабочей группы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Медицинский регистратор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Калинина О.Д.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</TotalTime>
  <Words>2857</Words>
  <Application>Microsoft Office PowerPoint</Application>
  <PresentationFormat>Произвольный</PresentationFormat>
  <Paragraphs>2892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home</cp:lastModifiedBy>
  <cp:revision>164</cp:revision>
  <dcterms:created xsi:type="dcterms:W3CDTF">2018-05-22T16:13:33Z</dcterms:created>
  <dcterms:modified xsi:type="dcterms:W3CDTF">2019-10-29T18:05:18Z</dcterms:modified>
</cp:coreProperties>
</file>